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10287000" cx="18288000"/>
  <p:notesSz cx="6858000" cy="9144000"/>
  <p:embeddedFontLst>
    <p:embeddedFont>
      <p:font typeface="Roboto"/>
      <p:regular r:id="rId69"/>
      <p:bold r:id="rId70"/>
      <p:italic r:id="rId71"/>
      <p:boldItalic r:id="rId72"/>
    </p:embeddedFont>
    <p:embeddedFont>
      <p:font typeface="Paytone One"/>
      <p:regular r:id="rId73"/>
    </p:embeddedFont>
    <p:embeddedFont>
      <p:font typeface="Emblema One"/>
      <p:regular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aytoneOne-regular.fntdata"/><Relationship Id="rId72" Type="http://schemas.openxmlformats.org/officeDocument/2006/relationships/font" Target="fonts/Roboto-boldItalic.fntdata"/><Relationship Id="rId31" Type="http://schemas.openxmlformats.org/officeDocument/2006/relationships/slide" Target="slides/slide26.xml"/><Relationship Id="rId75" Type="http://schemas.openxmlformats.org/officeDocument/2006/relationships/font" Target="fonts/OpenSans-regular.fntdata"/><Relationship Id="rId30" Type="http://schemas.openxmlformats.org/officeDocument/2006/relationships/slide" Target="slides/slide25.xml"/><Relationship Id="rId74" Type="http://schemas.openxmlformats.org/officeDocument/2006/relationships/font" Target="fonts/EmblemaOne-regular.fntdata"/><Relationship Id="rId33" Type="http://schemas.openxmlformats.org/officeDocument/2006/relationships/slide" Target="slides/slide28.xml"/><Relationship Id="rId77" Type="http://schemas.openxmlformats.org/officeDocument/2006/relationships/font" Target="fonts/OpenSans-italic.fntdata"/><Relationship Id="rId32" Type="http://schemas.openxmlformats.org/officeDocument/2006/relationships/slide" Target="slides/slide27.xml"/><Relationship Id="rId76" Type="http://schemas.openxmlformats.org/officeDocument/2006/relationships/font" Target="fonts/OpenSans-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penSans-boldItalic.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38.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3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6.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4.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34.png"/><Relationship Id="rId7" Type="http://schemas.openxmlformats.org/officeDocument/2006/relationships/image" Target="../media/image3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44.png"/><Relationship Id="rId6" Type="http://schemas.openxmlformats.org/officeDocument/2006/relationships/image" Target="../media/image3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47.png"/><Relationship Id="rId6"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37.png"/><Relationship Id="rId7"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32.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71.png"/><Relationship Id="rId6"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73.png"/><Relationship Id="rId6"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42.png"/><Relationship Id="rId8" Type="http://schemas.openxmlformats.org/officeDocument/2006/relationships/image" Target="../media/image3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55.png"/><Relationship Id="rId7" Type="http://schemas.openxmlformats.org/officeDocument/2006/relationships/image" Target="../media/image3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45.png"/><Relationship Id="rId7" Type="http://schemas.openxmlformats.org/officeDocument/2006/relationships/image" Target="../media/image5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62.png"/><Relationship Id="rId7" Type="http://schemas.openxmlformats.org/officeDocument/2006/relationships/image" Target="../media/image31.gif"/><Relationship Id="rId8"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63.png"/><Relationship Id="rId7" Type="http://schemas.openxmlformats.org/officeDocument/2006/relationships/image" Target="../media/image54.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0.png"/><Relationship Id="rId6" Type="http://schemas.openxmlformats.org/officeDocument/2006/relationships/image" Target="../media/image5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60.png"/><Relationship Id="rId7" Type="http://schemas.openxmlformats.org/officeDocument/2006/relationships/image" Target="../media/image3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4.png"/><Relationship Id="rId7" Type="http://schemas.openxmlformats.org/officeDocument/2006/relationships/image" Target="../media/image61.png"/><Relationship Id="rId8" Type="http://schemas.openxmlformats.org/officeDocument/2006/relationships/image" Target="../media/image5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64.png"/><Relationship Id="rId6" Type="http://schemas.openxmlformats.org/officeDocument/2006/relationships/image" Target="../media/image31.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66.png"/><Relationship Id="rId6" Type="http://schemas.openxmlformats.org/officeDocument/2006/relationships/image" Target="../media/image54.gif"/><Relationship Id="rId7" Type="http://schemas.openxmlformats.org/officeDocument/2006/relationships/image" Target="../media/image65.png"/><Relationship Id="rId8" Type="http://schemas.openxmlformats.org/officeDocument/2006/relationships/image" Target="../media/image5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image" Target="../media/image54.gif"/><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79.png"/><Relationship Id="rId8" Type="http://schemas.openxmlformats.org/officeDocument/2006/relationships/image" Target="../media/image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68.png"/><Relationship Id="rId7"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69.png"/><Relationship Id="rId6" Type="http://schemas.openxmlformats.org/officeDocument/2006/relationships/image" Target="../media/image3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77.png"/><Relationship Id="rId7" Type="http://schemas.openxmlformats.org/officeDocument/2006/relationships/image" Target="../media/image72.png"/><Relationship Id="rId8" Type="http://schemas.openxmlformats.org/officeDocument/2006/relationships/image" Target="../media/image3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70.png"/><Relationship Id="rId6" Type="http://schemas.openxmlformats.org/officeDocument/2006/relationships/image" Target="../media/image5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57.gif"/><Relationship Id="rId5" Type="http://schemas.openxmlformats.org/officeDocument/2006/relationships/image" Target="../media/image12.png"/><Relationship Id="rId6" Type="http://schemas.openxmlformats.org/officeDocument/2006/relationships/image" Target="../media/image78.png"/><Relationship Id="rId7" Type="http://schemas.openxmlformats.org/officeDocument/2006/relationships/image" Target="../media/image75.png"/><Relationship Id="rId8" Type="http://schemas.openxmlformats.org/officeDocument/2006/relationships/image" Target="../media/image5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0.png"/><Relationship Id="rId7" Type="http://schemas.openxmlformats.org/officeDocument/2006/relationships/image" Target="../media/image57.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85.png"/><Relationship Id="rId6" Type="http://schemas.openxmlformats.org/officeDocument/2006/relationships/image" Target="../media/image5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2.png"/><Relationship Id="rId7" Type="http://schemas.openxmlformats.org/officeDocument/2006/relationships/image" Target="../media/image3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81.png"/><Relationship Id="rId7" Type="http://schemas.openxmlformats.org/officeDocument/2006/relationships/image" Target="../media/image5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0.png"/><Relationship Id="rId6" Type="http://schemas.openxmlformats.org/officeDocument/2006/relationships/image" Target="../media/image57.gif"/><Relationship Id="rId7"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88.png"/><Relationship Id="rId7" Type="http://schemas.openxmlformats.org/officeDocument/2006/relationships/image" Target="../media/image57.gif"/><Relationship Id="rId8" Type="http://schemas.openxmlformats.org/officeDocument/2006/relationships/image" Target="../media/image54.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97.png"/><Relationship Id="rId7" Type="http://schemas.openxmlformats.org/officeDocument/2006/relationships/image" Target="../media/image54.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92.png"/><Relationship Id="rId7" Type="http://schemas.openxmlformats.org/officeDocument/2006/relationships/image" Target="../media/image31.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87.png"/><Relationship Id="rId7"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1.png"/><Relationship Id="rId6" Type="http://schemas.openxmlformats.org/officeDocument/2006/relationships/image" Target="../media/image5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89.png"/><Relationship Id="rId7"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96.png"/><Relationship Id="rId7" Type="http://schemas.openxmlformats.org/officeDocument/2006/relationships/image" Target="../media/image10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9.png"/><Relationship Id="rId6"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01.png"/><Relationship Id="rId7" Type="http://schemas.openxmlformats.org/officeDocument/2006/relationships/image" Target="../media/image3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11" Type="http://schemas.openxmlformats.org/officeDocument/2006/relationships/image" Target="../media/image28.png"/><Relationship Id="rId10" Type="http://schemas.openxmlformats.org/officeDocument/2006/relationships/image" Target="../media/image9.png"/><Relationship Id="rId9"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7.png"/><Relationship Id="rId6" Type="http://schemas.openxmlformats.org/officeDocument/2006/relationships/image" Target="../media/image54.gif"/><Relationship Id="rId7" Type="http://schemas.openxmlformats.org/officeDocument/2006/relationships/image" Target="../media/image57.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04.png"/><Relationship Id="rId8" Type="http://schemas.openxmlformats.org/officeDocument/2006/relationships/image" Target="../media/image5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02.png"/><Relationship Id="rId6" Type="http://schemas.openxmlformats.org/officeDocument/2006/relationships/image" Target="../media/image54.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05.png"/><Relationship Id="rId6" Type="http://schemas.openxmlformats.org/officeDocument/2006/relationships/image" Target="../media/image5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4.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35.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3"/>
          <p:cNvSpPr/>
          <p:nvPr/>
        </p:nvSpPr>
        <p:spPr>
          <a:xfrm rot="-5624184">
            <a:off x="9190413" y="-1204481"/>
            <a:ext cx="9054625" cy="8058616"/>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3"/>
          <p:cNvSpPr/>
          <p:nvPr/>
        </p:nvSpPr>
        <p:spPr>
          <a:xfrm rot="-5017281">
            <a:off x="7304671" y="971407"/>
            <a:ext cx="1811240" cy="1716150"/>
          </a:xfrm>
          <a:custGeom>
            <a:rect b="b" l="l" r="r" t="t"/>
            <a:pathLst>
              <a:path extrusionOk="0" h="1716150" w="1811240">
                <a:moveTo>
                  <a:pt x="0" y="0"/>
                </a:moveTo>
                <a:lnTo>
                  <a:pt x="1811240" y="0"/>
                </a:lnTo>
                <a:lnTo>
                  <a:pt x="1811240" y="1716150"/>
                </a:lnTo>
                <a:lnTo>
                  <a:pt x="0" y="17161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3"/>
          <p:cNvSpPr/>
          <p:nvPr/>
        </p:nvSpPr>
        <p:spPr>
          <a:xfrm rot="-10567437">
            <a:off x="16126494" y="6825098"/>
            <a:ext cx="3789612" cy="3623816"/>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3"/>
          <p:cNvSpPr txBox="1"/>
          <p:nvPr/>
        </p:nvSpPr>
        <p:spPr>
          <a:xfrm>
            <a:off x="855147" y="4780455"/>
            <a:ext cx="10925900" cy="3521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000">
                <a:solidFill>
                  <a:srgbClr val="FFFFFF"/>
                </a:solidFill>
                <a:latin typeface="Emblema One"/>
                <a:ea typeface="Emblema One"/>
                <a:cs typeface="Emblema One"/>
                <a:sym typeface="Emblema One"/>
              </a:rPr>
              <a:t>Zapoznanie się z Data Science oraz NumPy, Matplotlib i Pandas w języku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4" name="Shape 274"/>
        <p:cNvGrpSpPr/>
        <p:nvPr/>
      </p:nvGrpSpPr>
      <p:grpSpPr>
        <a:xfrm>
          <a:off x="0" y="0"/>
          <a:ext cx="0" cy="0"/>
          <a:chOff x="0" y="0"/>
          <a:chExt cx="0" cy="0"/>
        </a:xfrm>
      </p:grpSpPr>
      <p:sp>
        <p:nvSpPr>
          <p:cNvPr id="275" name="Google Shape;275;p22"/>
          <p:cNvSpPr/>
          <p:nvPr/>
        </p:nvSpPr>
        <p:spPr>
          <a:xfrm rot="-10094169">
            <a:off x="14794151" y="-963424"/>
            <a:ext cx="6176663" cy="5906434"/>
          </a:xfrm>
          <a:custGeom>
            <a:rect b="b" l="l" r="r" t="t"/>
            <a:pathLst>
              <a:path extrusionOk="0" h="5906434" w="6176663">
                <a:moveTo>
                  <a:pt x="0" y="0"/>
                </a:moveTo>
                <a:lnTo>
                  <a:pt x="6176663" y="0"/>
                </a:lnTo>
                <a:lnTo>
                  <a:pt x="6176663" y="5906434"/>
                </a:lnTo>
                <a:lnTo>
                  <a:pt x="0" y="5906434"/>
                </a:lnTo>
                <a:lnTo>
                  <a:pt x="0" y="0"/>
                </a:lnTo>
                <a:close/>
              </a:path>
            </a:pathLst>
          </a:custGeom>
          <a:blipFill rotWithShape="1">
            <a:blip r:embed="rId3">
              <a:alphaModFix amt="63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2"/>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77" name="Google Shape;277;p22"/>
          <p:cNvCxnSpPr/>
          <p:nvPr/>
        </p:nvCxnSpPr>
        <p:spPr>
          <a:xfrm>
            <a:off x="4133328" y="1019175"/>
            <a:ext cx="10310820" cy="0"/>
          </a:xfrm>
          <a:prstGeom prst="straightConnector1">
            <a:avLst/>
          </a:prstGeom>
          <a:noFill/>
          <a:ln cap="flat" cmpd="sng" w="38100">
            <a:solidFill>
              <a:srgbClr val="FFFFFF"/>
            </a:solidFill>
            <a:prstDash val="solid"/>
            <a:round/>
            <a:headEnd len="sm" w="sm" type="none"/>
            <a:tailEnd len="sm" w="sm" type="none"/>
          </a:ln>
        </p:spPr>
      </p:cxnSp>
      <p:sp>
        <p:nvSpPr>
          <p:cNvPr id="278" name="Google Shape;278;p22"/>
          <p:cNvSpPr/>
          <p:nvPr/>
        </p:nvSpPr>
        <p:spPr>
          <a:xfrm rot="3018689">
            <a:off x="9318200" y="1620326"/>
            <a:ext cx="1475310" cy="416775"/>
          </a:xfrm>
          <a:custGeom>
            <a:rect b="b" l="l" r="r" t="t"/>
            <a:pathLst>
              <a:path extrusionOk="0" h="416775" w="1475310">
                <a:moveTo>
                  <a:pt x="0" y="0"/>
                </a:moveTo>
                <a:lnTo>
                  <a:pt x="1475311" y="0"/>
                </a:lnTo>
                <a:lnTo>
                  <a:pt x="1475311" y="416775"/>
                </a:lnTo>
                <a:lnTo>
                  <a:pt x="0" y="41677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2"/>
          <p:cNvSpPr/>
          <p:nvPr/>
        </p:nvSpPr>
        <p:spPr>
          <a:xfrm rot="9961388">
            <a:off x="6676612" y="1406299"/>
            <a:ext cx="1871274" cy="2014091"/>
          </a:xfrm>
          <a:custGeom>
            <a:rect b="b" l="l" r="r" t="t"/>
            <a:pathLst>
              <a:path extrusionOk="0" h="2014091" w="1871274">
                <a:moveTo>
                  <a:pt x="0" y="0"/>
                </a:moveTo>
                <a:lnTo>
                  <a:pt x="1871274" y="0"/>
                </a:lnTo>
                <a:lnTo>
                  <a:pt x="1871274" y="2014091"/>
                </a:lnTo>
                <a:lnTo>
                  <a:pt x="0" y="201409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22"/>
          <p:cNvSpPr/>
          <p:nvPr/>
        </p:nvSpPr>
        <p:spPr>
          <a:xfrm>
            <a:off x="145981" y="4292834"/>
            <a:ext cx="8321976" cy="3333693"/>
          </a:xfrm>
          <a:custGeom>
            <a:rect b="b" l="l" r="r" t="t"/>
            <a:pathLst>
              <a:path extrusionOk="0" h="3333693" w="8321976">
                <a:moveTo>
                  <a:pt x="0" y="0"/>
                </a:moveTo>
                <a:lnTo>
                  <a:pt x="8321975" y="0"/>
                </a:lnTo>
                <a:lnTo>
                  <a:pt x="8321975" y="3333693"/>
                </a:lnTo>
                <a:lnTo>
                  <a:pt x="0" y="3333693"/>
                </a:lnTo>
                <a:lnTo>
                  <a:pt x="0" y="0"/>
                </a:lnTo>
                <a:close/>
              </a:path>
            </a:pathLst>
          </a:custGeom>
          <a:blipFill rotWithShape="1">
            <a:blip r:embed="rId7">
              <a:alphaModFix amt="78000"/>
            </a:blip>
            <a:stretch>
              <a:fillRect b="0" l="0" r="0" t="0"/>
            </a:stretch>
          </a:blipFill>
          <a:ln cap="sq" cmpd="sng" w="38100">
            <a:solidFill>
              <a:srgbClr val="FFFFFF">
                <a:alpha val="77254"/>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1" name="Google Shape;281;p22"/>
          <p:cNvPicPr preferRelativeResize="0"/>
          <p:nvPr/>
        </p:nvPicPr>
        <p:blipFill rotWithShape="1">
          <a:blip r:embed="rId8">
            <a:alphaModFix/>
          </a:blip>
          <a:srcRect b="0" l="0" r="0" t="0"/>
          <a:stretch/>
        </p:blipFill>
        <p:spPr>
          <a:xfrm rot="6546032">
            <a:off x="7277842" y="7085306"/>
            <a:ext cx="1516515" cy="1539610"/>
          </a:xfrm>
          <a:prstGeom prst="rect">
            <a:avLst/>
          </a:prstGeom>
          <a:noFill/>
          <a:ln>
            <a:noFill/>
          </a:ln>
        </p:spPr>
      </p:pic>
      <p:pic>
        <p:nvPicPr>
          <p:cNvPr id="282" name="Google Shape;282;p22"/>
          <p:cNvPicPr preferRelativeResize="0"/>
          <p:nvPr/>
        </p:nvPicPr>
        <p:blipFill rotWithShape="1">
          <a:blip r:embed="rId8">
            <a:alphaModFix/>
          </a:blip>
          <a:srcRect b="0" l="0" r="0" t="0"/>
          <a:stretch/>
        </p:blipFill>
        <p:spPr>
          <a:xfrm rot="5545991">
            <a:off x="7934518" y="5985966"/>
            <a:ext cx="1949196" cy="1978879"/>
          </a:xfrm>
          <a:prstGeom prst="rect">
            <a:avLst/>
          </a:prstGeom>
          <a:noFill/>
          <a:ln>
            <a:noFill/>
          </a:ln>
        </p:spPr>
      </p:pic>
      <p:grpSp>
        <p:nvGrpSpPr>
          <p:cNvPr id="283" name="Google Shape;283;p22"/>
          <p:cNvGrpSpPr/>
          <p:nvPr/>
        </p:nvGrpSpPr>
        <p:grpSpPr>
          <a:xfrm>
            <a:off x="588419" y="7814041"/>
            <a:ext cx="6772091" cy="766241"/>
            <a:chOff x="0" y="0"/>
            <a:chExt cx="9029454" cy="1021654"/>
          </a:xfrm>
        </p:grpSpPr>
        <p:grpSp>
          <p:nvGrpSpPr>
            <p:cNvPr id="284" name="Google Shape;284;p22"/>
            <p:cNvGrpSpPr/>
            <p:nvPr/>
          </p:nvGrpSpPr>
          <p:grpSpPr>
            <a:xfrm>
              <a:off x="0" y="0"/>
              <a:ext cx="587042" cy="587042"/>
              <a:chOff x="0" y="0"/>
              <a:chExt cx="812800" cy="812800"/>
            </a:xfrm>
          </p:grpSpPr>
          <p:sp>
            <p:nvSpPr>
              <p:cNvPr id="285" name="Google Shape;285;p2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l">
                  <a:lnSpc>
                    <a:spcPct val="171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22"/>
            <p:cNvSpPr txBox="1"/>
            <p:nvPr/>
          </p:nvSpPr>
          <p:spPr>
            <a:xfrm>
              <a:off x="751121" y="7136"/>
              <a:ext cx="8278333"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szybsze czytanie z pamięci mniejszej ilości bitów</a:t>
              </a:r>
              <a:endParaRPr/>
            </a:p>
          </p:txBody>
        </p:sp>
      </p:grpSp>
      <p:grpSp>
        <p:nvGrpSpPr>
          <p:cNvPr id="288" name="Google Shape;288;p22"/>
          <p:cNvGrpSpPr/>
          <p:nvPr/>
        </p:nvGrpSpPr>
        <p:grpSpPr>
          <a:xfrm>
            <a:off x="559631" y="8751731"/>
            <a:ext cx="6772091" cy="1156766"/>
            <a:chOff x="0" y="0"/>
            <a:chExt cx="9029454" cy="1542354"/>
          </a:xfrm>
        </p:grpSpPr>
        <p:grpSp>
          <p:nvGrpSpPr>
            <p:cNvPr id="289" name="Google Shape;289;p22"/>
            <p:cNvGrpSpPr/>
            <p:nvPr/>
          </p:nvGrpSpPr>
          <p:grpSpPr>
            <a:xfrm>
              <a:off x="0" y="0"/>
              <a:ext cx="587042" cy="587042"/>
              <a:chOff x="0" y="0"/>
              <a:chExt cx="812800" cy="812800"/>
            </a:xfrm>
          </p:grpSpPr>
          <p:sp>
            <p:nvSpPr>
              <p:cNvPr id="290" name="Google Shape;290;p22"/>
              <p:cNvSpPr/>
              <p:nvPr/>
            </p:nvSpPr>
            <p:spPr>
              <a:xfrm>
                <a:off x="0" y="0"/>
                <a:ext cx="812800" cy="812800"/>
              </a:xfrm>
              <a:custGeom>
                <a:rect b="b" l="l" r="r" t="t"/>
                <a:pathLst>
                  <a:path extrusionOk="0" h="812800" w="812800">
                    <a:moveTo>
                      <a:pt x="406400" y="0"/>
                    </a:moveTo>
                    <a:lnTo>
                      <a:pt x="812800" y="406400"/>
                    </a:lnTo>
                    <a:lnTo>
                      <a:pt x="406400" y="812800"/>
                    </a:lnTo>
                    <a:lnTo>
                      <a:pt x="0" y="406400"/>
                    </a:lnTo>
                    <a:lnTo>
                      <a:pt x="406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22"/>
              <p:cNvSpPr txBox="1"/>
              <p:nvPr/>
            </p:nvSpPr>
            <p:spPr>
              <a:xfrm>
                <a:off x="139700" y="92075"/>
                <a:ext cx="533400" cy="581025"/>
              </a:xfrm>
              <a:prstGeom prst="rect">
                <a:avLst/>
              </a:prstGeom>
              <a:noFill/>
              <a:ln>
                <a:noFill/>
              </a:ln>
            </p:spPr>
            <p:txBody>
              <a:bodyPr anchorCtr="0" anchor="ctr" bIns="50800" lIns="50800" spcFirstLastPara="1" rIns="50800" wrap="square" tIns="50800">
                <a:noAutofit/>
              </a:bodyPr>
              <a:lstStyle/>
              <a:p>
                <a:pPr indent="0" lvl="0" marL="0" marR="0" rtl="0" algn="l">
                  <a:lnSpc>
                    <a:spcPct val="171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2" name="Google Shape;292;p22"/>
            <p:cNvSpPr txBox="1"/>
            <p:nvPr/>
          </p:nvSpPr>
          <p:spPr>
            <a:xfrm>
              <a:off x="751121" y="7136"/>
              <a:ext cx="8278333" cy="15352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nie trzeba wykonywać type-checking dla każdego kolejnego elementu</a:t>
              </a:r>
              <a:endParaRPr/>
            </a:p>
          </p:txBody>
        </p:sp>
      </p:grpSp>
      <p:sp>
        <p:nvSpPr>
          <p:cNvPr id="293" name="Google Shape;293;p22"/>
          <p:cNvSpPr/>
          <p:nvPr/>
        </p:nvSpPr>
        <p:spPr>
          <a:xfrm>
            <a:off x="9543412" y="2727669"/>
            <a:ext cx="8339071" cy="3226426"/>
          </a:xfrm>
          <a:custGeom>
            <a:rect b="b" l="l" r="r" t="t"/>
            <a:pathLst>
              <a:path extrusionOk="0" h="3226426" w="8339071">
                <a:moveTo>
                  <a:pt x="0" y="0"/>
                </a:moveTo>
                <a:lnTo>
                  <a:pt x="8339070" y="0"/>
                </a:lnTo>
                <a:lnTo>
                  <a:pt x="8339070" y="3226426"/>
                </a:lnTo>
                <a:lnTo>
                  <a:pt x="0" y="3226426"/>
                </a:lnTo>
                <a:lnTo>
                  <a:pt x="0" y="0"/>
                </a:lnTo>
                <a:close/>
              </a:path>
            </a:pathLst>
          </a:custGeom>
          <a:blipFill rotWithShape="1">
            <a:blip r:embed="rId9">
              <a:alphaModFix amt="86000"/>
            </a:blip>
            <a:stretch>
              <a:fillRect b="0" l="0" r="0" t="0"/>
            </a:stretch>
          </a:blipFill>
          <a:ln cap="sq" cmpd="sng" w="38100">
            <a:solidFill>
              <a:srgbClr val="FFFFFF">
                <a:alpha val="85490"/>
              </a:srgbClr>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22"/>
          <p:cNvSpPr txBox="1"/>
          <p:nvPr/>
        </p:nvSpPr>
        <p:spPr>
          <a:xfrm>
            <a:off x="1286216" y="268605"/>
            <a:ext cx="15973084" cy="721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Dlaczego NumPy zamiast List ?</a:t>
            </a:r>
            <a:endParaRPr/>
          </a:p>
        </p:txBody>
      </p:sp>
      <p:sp>
        <p:nvSpPr>
          <p:cNvPr id="295" name="Google Shape;295;p22"/>
          <p:cNvSpPr/>
          <p:nvPr/>
        </p:nvSpPr>
        <p:spPr>
          <a:xfrm rot="-9699052">
            <a:off x="5650892" y="926831"/>
            <a:ext cx="1232228" cy="1326273"/>
          </a:xfrm>
          <a:custGeom>
            <a:rect b="b" l="l" r="r" t="t"/>
            <a:pathLst>
              <a:path extrusionOk="0" h="1326273" w="1232228">
                <a:moveTo>
                  <a:pt x="0" y="0"/>
                </a:moveTo>
                <a:lnTo>
                  <a:pt x="1232228" y="0"/>
                </a:lnTo>
                <a:lnTo>
                  <a:pt x="1232228" y="1326273"/>
                </a:lnTo>
                <a:lnTo>
                  <a:pt x="0" y="132627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22"/>
          <p:cNvSpPr txBox="1"/>
          <p:nvPr/>
        </p:nvSpPr>
        <p:spPr>
          <a:xfrm>
            <a:off x="2938465" y="3559400"/>
            <a:ext cx="36804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000">
                <a:solidFill>
                  <a:srgbClr val="FFFFFF"/>
                </a:solidFill>
                <a:latin typeface="Emblema One"/>
                <a:ea typeface="Emblema One"/>
                <a:cs typeface="Emblema One"/>
                <a:sym typeface="Emblema One"/>
              </a:rPr>
              <a:t>Fixed Type</a:t>
            </a:r>
            <a:endParaRPr>
              <a:latin typeface="Emblema One"/>
              <a:ea typeface="Emblema One"/>
              <a:cs typeface="Emblema One"/>
              <a:sym typeface="Emblema One"/>
            </a:endParaRPr>
          </a:p>
        </p:txBody>
      </p:sp>
      <p:sp>
        <p:nvSpPr>
          <p:cNvPr id="297" name="Google Shape;297;p22"/>
          <p:cNvSpPr txBox="1"/>
          <p:nvPr/>
        </p:nvSpPr>
        <p:spPr>
          <a:xfrm>
            <a:off x="7360509" y="8775900"/>
            <a:ext cx="1548606"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8 bajtów</a:t>
            </a:r>
            <a:endParaRPr/>
          </a:p>
        </p:txBody>
      </p:sp>
      <p:sp>
        <p:nvSpPr>
          <p:cNvPr id="298" name="Google Shape;298;p22"/>
          <p:cNvSpPr txBox="1"/>
          <p:nvPr/>
        </p:nvSpPr>
        <p:spPr>
          <a:xfrm>
            <a:off x="9851580" y="6695469"/>
            <a:ext cx="1548606"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8 bajtów</a:t>
            </a:r>
            <a:endParaRPr/>
          </a:p>
        </p:txBody>
      </p:sp>
      <p:sp>
        <p:nvSpPr>
          <p:cNvPr id="299" name="Google Shape;299;p22"/>
          <p:cNvSpPr txBox="1"/>
          <p:nvPr/>
        </p:nvSpPr>
        <p:spPr>
          <a:xfrm>
            <a:off x="9272758" y="8165626"/>
            <a:ext cx="1548606"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8 bajtów</a:t>
            </a:r>
            <a:endParaRPr/>
          </a:p>
        </p:txBody>
      </p:sp>
      <p:sp>
        <p:nvSpPr>
          <p:cNvPr id="300" name="Google Shape;300;p22"/>
          <p:cNvSpPr txBox="1"/>
          <p:nvPr/>
        </p:nvSpPr>
        <p:spPr>
          <a:xfrm>
            <a:off x="8134813" y="7807486"/>
            <a:ext cx="1548606"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8 bajtów</a:t>
            </a:r>
            <a:endParaRPr/>
          </a:p>
        </p:txBody>
      </p:sp>
      <p:sp>
        <p:nvSpPr>
          <p:cNvPr id="301" name="Google Shape;301;p22"/>
          <p:cNvSpPr txBox="1"/>
          <p:nvPr/>
        </p:nvSpPr>
        <p:spPr>
          <a:xfrm>
            <a:off x="10687298" y="2182488"/>
            <a:ext cx="7050900" cy="46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FFFFFF"/>
                </a:solidFill>
                <a:latin typeface="Emblema One"/>
                <a:ea typeface="Emblema One"/>
                <a:cs typeface="Emblema One"/>
                <a:sym typeface="Emblema One"/>
              </a:rPr>
              <a:t>Contiguous Memory</a:t>
            </a:r>
            <a:endParaRPr/>
          </a:p>
        </p:txBody>
      </p:sp>
      <p:sp>
        <p:nvSpPr>
          <p:cNvPr id="302" name="Google Shape;302;p22"/>
          <p:cNvSpPr txBox="1"/>
          <p:nvPr/>
        </p:nvSpPr>
        <p:spPr>
          <a:xfrm>
            <a:off x="899988" y="1462639"/>
            <a:ext cx="4455077" cy="1066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FFFFFF"/>
                </a:solidFill>
                <a:latin typeface="Emblema One"/>
                <a:ea typeface="Emblema One"/>
                <a:cs typeface="Emblema One"/>
                <a:sym typeface="Emblema One"/>
              </a:rPr>
              <a:t>Implementacja w języku 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6" name="Shape 306"/>
        <p:cNvGrpSpPr/>
        <p:nvPr/>
      </p:nvGrpSpPr>
      <p:grpSpPr>
        <a:xfrm>
          <a:off x="0" y="0"/>
          <a:ext cx="0" cy="0"/>
          <a:chOff x="0" y="0"/>
          <a:chExt cx="0" cy="0"/>
        </a:xfrm>
      </p:grpSpPr>
      <p:sp>
        <p:nvSpPr>
          <p:cNvPr id="307" name="Google Shape;307;p23"/>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23"/>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09" name="Google Shape;309;p23"/>
          <p:cNvCxnSpPr/>
          <p:nvPr/>
        </p:nvCxnSpPr>
        <p:spPr>
          <a:xfrm>
            <a:off x="4709515" y="1648702"/>
            <a:ext cx="10310820" cy="0"/>
          </a:xfrm>
          <a:prstGeom prst="straightConnector1">
            <a:avLst/>
          </a:prstGeom>
          <a:noFill/>
          <a:ln cap="flat" cmpd="sng" w="38100">
            <a:solidFill>
              <a:srgbClr val="FFFFFF"/>
            </a:solidFill>
            <a:prstDash val="solid"/>
            <a:round/>
            <a:headEnd len="sm" w="sm" type="none"/>
            <a:tailEnd len="sm" w="sm" type="none"/>
          </a:ln>
        </p:spPr>
      </p:cxnSp>
      <p:sp>
        <p:nvSpPr>
          <p:cNvPr id="310" name="Google Shape;310;p23"/>
          <p:cNvSpPr/>
          <p:nvPr/>
        </p:nvSpPr>
        <p:spPr>
          <a:xfrm>
            <a:off x="2527043" y="2118334"/>
            <a:ext cx="6616957" cy="7028459"/>
          </a:xfrm>
          <a:custGeom>
            <a:rect b="b" l="l" r="r" t="t"/>
            <a:pathLst>
              <a:path extrusionOk="0" h="7028459" w="6616957">
                <a:moveTo>
                  <a:pt x="0" y="0"/>
                </a:moveTo>
                <a:lnTo>
                  <a:pt x="6616957" y="0"/>
                </a:lnTo>
                <a:lnTo>
                  <a:pt x="6616957" y="7028459"/>
                </a:lnTo>
                <a:lnTo>
                  <a:pt x="0" y="7028459"/>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3"/>
          <p:cNvSpPr/>
          <p:nvPr/>
        </p:nvSpPr>
        <p:spPr>
          <a:xfrm rot="-2982584">
            <a:off x="9042311" y="7238632"/>
            <a:ext cx="1475310" cy="416775"/>
          </a:xfrm>
          <a:custGeom>
            <a:rect b="b" l="l" r="r" t="t"/>
            <a:pathLst>
              <a:path extrusionOk="0" h="416775" w="1475310">
                <a:moveTo>
                  <a:pt x="0" y="0"/>
                </a:moveTo>
                <a:lnTo>
                  <a:pt x="1475310" y="0"/>
                </a:lnTo>
                <a:lnTo>
                  <a:pt x="1475310" y="416775"/>
                </a:lnTo>
                <a:lnTo>
                  <a:pt x="0" y="41677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23"/>
          <p:cNvSpPr txBox="1"/>
          <p:nvPr/>
        </p:nvSpPr>
        <p:spPr>
          <a:xfrm>
            <a:off x="1567620" y="164707"/>
            <a:ext cx="16594611" cy="14649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operacje pomiędzy tablicami oraz liczbami</a:t>
            </a:r>
            <a:endParaRPr/>
          </a:p>
        </p:txBody>
      </p:sp>
      <p:sp>
        <p:nvSpPr>
          <p:cNvPr id="313" name="Google Shape;313;p23"/>
          <p:cNvSpPr txBox="1"/>
          <p:nvPr/>
        </p:nvSpPr>
        <p:spPr>
          <a:xfrm>
            <a:off x="9139238" y="4652327"/>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23"/>
          <p:cNvSpPr txBox="1"/>
          <p:nvPr/>
        </p:nvSpPr>
        <p:spPr>
          <a:xfrm>
            <a:off x="9899550" y="5429064"/>
            <a:ext cx="7908600" cy="127620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lang="en-US" sz="2182">
                <a:solidFill>
                  <a:srgbClr val="FFFFFF"/>
                </a:solidFill>
                <a:latin typeface="Emblema One"/>
                <a:ea typeface="Emblema One"/>
                <a:cs typeface="Emblema One"/>
                <a:sym typeface="Emblema One"/>
              </a:rPr>
              <a:t>Podczas dokonywania operacji pomiędzy tablicami oraz liczbami, jest dokonywana osobno dla każdego elementu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18" name="Shape 318"/>
        <p:cNvGrpSpPr/>
        <p:nvPr/>
      </p:nvGrpSpPr>
      <p:grpSpPr>
        <a:xfrm>
          <a:off x="0" y="0"/>
          <a:ext cx="0" cy="0"/>
          <a:chOff x="0" y="0"/>
          <a:chExt cx="0" cy="0"/>
        </a:xfrm>
      </p:grpSpPr>
      <p:sp>
        <p:nvSpPr>
          <p:cNvPr id="319" name="Google Shape;319;p24"/>
          <p:cNvSpPr/>
          <p:nvPr/>
        </p:nvSpPr>
        <p:spPr>
          <a:xfrm rot="1298824">
            <a:off x="14401220" y="6099955"/>
            <a:ext cx="6575294" cy="7268784"/>
          </a:xfrm>
          <a:custGeom>
            <a:rect b="b" l="l" r="r" t="t"/>
            <a:pathLst>
              <a:path extrusionOk="0" h="7268784" w="6575294">
                <a:moveTo>
                  <a:pt x="0" y="0"/>
                </a:moveTo>
                <a:lnTo>
                  <a:pt x="6575295" y="0"/>
                </a:lnTo>
                <a:lnTo>
                  <a:pt x="6575295" y="7268784"/>
                </a:lnTo>
                <a:lnTo>
                  <a:pt x="0" y="7268784"/>
                </a:lnTo>
                <a:lnTo>
                  <a:pt x="0" y="0"/>
                </a:lnTo>
                <a:close/>
              </a:path>
            </a:pathLst>
          </a:custGeom>
          <a:blipFill rotWithShape="1">
            <a:blip r:embed="rId3">
              <a:alphaModFix/>
            </a:blip>
            <a:stretch>
              <a:fillRect b="-1173" l="0" r="-3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4"/>
          <p:cNvSpPr/>
          <p:nvPr/>
        </p:nvSpPr>
        <p:spPr>
          <a:xfrm rot="-2715964">
            <a:off x="-647921" y="9413168"/>
            <a:ext cx="1844500" cy="1747664"/>
          </a:xfrm>
          <a:custGeom>
            <a:rect b="b" l="l" r="r" t="t"/>
            <a:pathLst>
              <a:path extrusionOk="0" h="1747664" w="1844500">
                <a:moveTo>
                  <a:pt x="0" y="0"/>
                </a:moveTo>
                <a:lnTo>
                  <a:pt x="1844501" y="0"/>
                </a:lnTo>
                <a:lnTo>
                  <a:pt x="1844501" y="1747664"/>
                </a:lnTo>
                <a:lnTo>
                  <a:pt x="0" y="17476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24"/>
          <p:cNvSpPr/>
          <p:nvPr/>
        </p:nvSpPr>
        <p:spPr>
          <a:xfrm rot="-3378125">
            <a:off x="14026632" y="-2182573"/>
            <a:ext cx="4943405" cy="5723190"/>
          </a:xfrm>
          <a:custGeom>
            <a:rect b="b" l="l" r="r" t="t"/>
            <a:pathLst>
              <a:path extrusionOk="0" h="5723190" w="4943405">
                <a:moveTo>
                  <a:pt x="0" y="0"/>
                </a:moveTo>
                <a:lnTo>
                  <a:pt x="4943406" y="0"/>
                </a:lnTo>
                <a:lnTo>
                  <a:pt x="4943406" y="5723190"/>
                </a:lnTo>
                <a:lnTo>
                  <a:pt x="0" y="57231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22" name="Google Shape;322;p24"/>
          <p:cNvCxnSpPr/>
          <p:nvPr/>
        </p:nvCxnSpPr>
        <p:spPr>
          <a:xfrm>
            <a:off x="274329" y="1047750"/>
            <a:ext cx="10310820" cy="0"/>
          </a:xfrm>
          <a:prstGeom prst="straightConnector1">
            <a:avLst/>
          </a:prstGeom>
          <a:noFill/>
          <a:ln cap="flat" cmpd="sng" w="38100">
            <a:solidFill>
              <a:srgbClr val="FFFFFF"/>
            </a:solidFill>
            <a:prstDash val="solid"/>
            <a:round/>
            <a:headEnd len="sm" w="sm" type="none"/>
            <a:tailEnd len="sm" w="sm" type="none"/>
          </a:ln>
        </p:spPr>
      </p:cxnSp>
      <p:grpSp>
        <p:nvGrpSpPr>
          <p:cNvPr id="323" name="Google Shape;323;p24"/>
          <p:cNvGrpSpPr/>
          <p:nvPr/>
        </p:nvGrpSpPr>
        <p:grpSpPr>
          <a:xfrm>
            <a:off x="2768394" y="1052681"/>
            <a:ext cx="2188369" cy="931895"/>
            <a:chOff x="0" y="0"/>
            <a:chExt cx="2917825" cy="1242527"/>
          </a:xfrm>
        </p:grpSpPr>
        <p:cxnSp>
          <p:nvCxnSpPr>
            <p:cNvPr id="324" name="Google Shape;324;p24"/>
            <p:cNvCxnSpPr/>
            <p:nvPr/>
          </p:nvCxnSpPr>
          <p:spPr>
            <a:xfrm>
              <a:off x="1458912" y="0"/>
              <a:ext cx="0" cy="758234"/>
            </a:xfrm>
            <a:prstGeom prst="straightConnector1">
              <a:avLst/>
            </a:prstGeom>
            <a:noFill/>
            <a:ln cap="flat" cmpd="sng" w="50800">
              <a:solidFill>
                <a:srgbClr val="FFFFFF"/>
              </a:solidFill>
              <a:prstDash val="solid"/>
              <a:round/>
              <a:headEnd len="sm" w="sm" type="none"/>
              <a:tailEnd len="sm" w="sm" type="none"/>
            </a:ln>
          </p:spPr>
        </p:cxnSp>
        <p:sp>
          <p:nvSpPr>
            <p:cNvPr id="325" name="Google Shape;325;p24"/>
            <p:cNvSpPr txBox="1"/>
            <p:nvPr/>
          </p:nvSpPr>
          <p:spPr>
            <a:xfrm>
              <a:off x="0" y="748709"/>
              <a:ext cx="2917825" cy="49381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Standardowe</a:t>
              </a:r>
              <a:endParaRPr/>
            </a:p>
          </p:txBody>
        </p:sp>
      </p:grpSp>
      <p:grpSp>
        <p:nvGrpSpPr>
          <p:cNvPr id="326" name="Google Shape;326;p24"/>
          <p:cNvGrpSpPr/>
          <p:nvPr/>
        </p:nvGrpSpPr>
        <p:grpSpPr>
          <a:xfrm>
            <a:off x="7654053" y="1095375"/>
            <a:ext cx="2188369" cy="931895"/>
            <a:chOff x="0" y="0"/>
            <a:chExt cx="2917825" cy="1242527"/>
          </a:xfrm>
        </p:grpSpPr>
        <p:cxnSp>
          <p:nvCxnSpPr>
            <p:cNvPr id="327" name="Google Shape;327;p24"/>
            <p:cNvCxnSpPr/>
            <p:nvPr/>
          </p:nvCxnSpPr>
          <p:spPr>
            <a:xfrm>
              <a:off x="1458912" y="0"/>
              <a:ext cx="0" cy="758234"/>
            </a:xfrm>
            <a:prstGeom prst="straightConnector1">
              <a:avLst/>
            </a:prstGeom>
            <a:noFill/>
            <a:ln cap="flat" cmpd="sng" w="50800">
              <a:solidFill>
                <a:srgbClr val="FFFFFF"/>
              </a:solidFill>
              <a:prstDash val="solid"/>
              <a:round/>
              <a:headEnd len="sm" w="sm" type="none"/>
              <a:tailEnd len="sm" w="sm" type="none"/>
            </a:ln>
          </p:spPr>
        </p:cxnSp>
        <p:sp>
          <p:nvSpPr>
            <p:cNvPr id="328" name="Google Shape;328;p24"/>
            <p:cNvSpPr txBox="1"/>
            <p:nvPr/>
          </p:nvSpPr>
          <p:spPr>
            <a:xfrm>
              <a:off x="0" y="748709"/>
              <a:ext cx="2917825" cy="49381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Boolean</a:t>
              </a:r>
              <a:endParaRPr/>
            </a:p>
          </p:txBody>
        </p:sp>
      </p:grpSp>
      <p:cxnSp>
        <p:nvCxnSpPr>
          <p:cNvPr id="329" name="Google Shape;329;p24"/>
          <p:cNvCxnSpPr/>
          <p:nvPr/>
        </p:nvCxnSpPr>
        <p:spPr>
          <a:xfrm flipH="1">
            <a:off x="3439858" y="1984576"/>
            <a:ext cx="441771" cy="1248484"/>
          </a:xfrm>
          <a:prstGeom prst="straightConnector1">
            <a:avLst/>
          </a:prstGeom>
          <a:noFill/>
          <a:ln cap="flat" cmpd="sng" w="38100">
            <a:solidFill>
              <a:srgbClr val="FFFFFF"/>
            </a:solidFill>
            <a:prstDash val="solid"/>
            <a:round/>
            <a:headEnd len="sm" w="sm" type="none"/>
            <a:tailEnd len="med" w="med" type="triangle"/>
          </a:ln>
        </p:spPr>
      </p:cxnSp>
      <p:sp>
        <p:nvSpPr>
          <p:cNvPr id="330" name="Google Shape;330;p24"/>
          <p:cNvSpPr/>
          <p:nvPr/>
        </p:nvSpPr>
        <p:spPr>
          <a:xfrm>
            <a:off x="410255" y="3326968"/>
            <a:ext cx="6400432" cy="6703770"/>
          </a:xfrm>
          <a:custGeom>
            <a:rect b="b" l="l" r="r" t="t"/>
            <a:pathLst>
              <a:path extrusionOk="0" h="6703770" w="6400432">
                <a:moveTo>
                  <a:pt x="0" y="0"/>
                </a:moveTo>
                <a:lnTo>
                  <a:pt x="6400432" y="0"/>
                </a:lnTo>
                <a:lnTo>
                  <a:pt x="6400432" y="6703770"/>
                </a:lnTo>
                <a:lnTo>
                  <a:pt x="0" y="670377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31" name="Google Shape;331;p24"/>
          <p:cNvCxnSpPr/>
          <p:nvPr/>
        </p:nvCxnSpPr>
        <p:spPr>
          <a:xfrm>
            <a:off x="8767288" y="2027271"/>
            <a:ext cx="675161" cy="936814"/>
          </a:xfrm>
          <a:prstGeom prst="straightConnector1">
            <a:avLst/>
          </a:prstGeom>
          <a:noFill/>
          <a:ln cap="flat" cmpd="sng" w="38100">
            <a:solidFill>
              <a:srgbClr val="FFFFFF"/>
            </a:solidFill>
            <a:prstDash val="solid"/>
            <a:round/>
            <a:headEnd len="sm" w="sm" type="none"/>
            <a:tailEnd len="med" w="med" type="triangle"/>
          </a:ln>
        </p:spPr>
      </p:cxnSp>
      <p:sp>
        <p:nvSpPr>
          <p:cNvPr id="332" name="Google Shape;332;p24"/>
          <p:cNvSpPr/>
          <p:nvPr/>
        </p:nvSpPr>
        <p:spPr>
          <a:xfrm>
            <a:off x="7874952" y="3115619"/>
            <a:ext cx="6269201" cy="6915119"/>
          </a:xfrm>
          <a:custGeom>
            <a:rect b="b" l="l" r="r" t="t"/>
            <a:pathLst>
              <a:path extrusionOk="0" h="6915119" w="6269201">
                <a:moveTo>
                  <a:pt x="0" y="0"/>
                </a:moveTo>
                <a:lnTo>
                  <a:pt x="6269202" y="0"/>
                </a:lnTo>
                <a:lnTo>
                  <a:pt x="6269202" y="6915119"/>
                </a:lnTo>
                <a:lnTo>
                  <a:pt x="0" y="6915119"/>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4"/>
          <p:cNvSpPr txBox="1"/>
          <p:nvPr/>
        </p:nvSpPr>
        <p:spPr>
          <a:xfrm>
            <a:off x="274329" y="275162"/>
            <a:ext cx="12222321" cy="721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pobieranie danych z ndarray</a:t>
            </a:r>
            <a:endParaRPr/>
          </a:p>
        </p:txBody>
      </p:sp>
      <p:cxnSp>
        <p:nvCxnSpPr>
          <p:cNvPr id="334" name="Google Shape;334;p24"/>
          <p:cNvCxnSpPr/>
          <p:nvPr/>
        </p:nvCxnSpPr>
        <p:spPr>
          <a:xfrm>
            <a:off x="15155153" y="5601048"/>
            <a:ext cx="3132847" cy="0"/>
          </a:xfrm>
          <a:prstGeom prst="straightConnector1">
            <a:avLst/>
          </a:prstGeom>
          <a:noFill/>
          <a:ln cap="flat" cmpd="sng" w="38100">
            <a:solidFill>
              <a:srgbClr val="FFFFFF"/>
            </a:solidFill>
            <a:prstDash val="solid"/>
            <a:round/>
            <a:headEnd len="sm" w="sm" type="none"/>
            <a:tailEnd len="med" w="med" type="triangle"/>
          </a:ln>
        </p:spPr>
      </p:cxnSp>
      <p:sp>
        <p:nvSpPr>
          <p:cNvPr id="335" name="Google Shape;335;p24"/>
          <p:cNvSpPr txBox="1"/>
          <p:nvPr/>
        </p:nvSpPr>
        <p:spPr>
          <a:xfrm>
            <a:off x="15479723" y="5095875"/>
            <a:ext cx="2538095" cy="382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Fancy Indexing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9" name="Shape 339"/>
        <p:cNvGrpSpPr/>
        <p:nvPr/>
      </p:nvGrpSpPr>
      <p:grpSpPr>
        <a:xfrm>
          <a:off x="0" y="0"/>
          <a:ext cx="0" cy="0"/>
          <a:chOff x="0" y="0"/>
          <a:chExt cx="0" cy="0"/>
        </a:xfrm>
      </p:grpSpPr>
      <p:sp>
        <p:nvSpPr>
          <p:cNvPr id="340" name="Google Shape;340;p25"/>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25"/>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25"/>
          <p:cNvSpPr/>
          <p:nvPr/>
        </p:nvSpPr>
        <p:spPr>
          <a:xfrm>
            <a:off x="8711039" y="129185"/>
            <a:ext cx="7112666" cy="10028631"/>
          </a:xfrm>
          <a:custGeom>
            <a:rect b="b" l="l" r="r" t="t"/>
            <a:pathLst>
              <a:path extrusionOk="0" h="10028631" w="7112666">
                <a:moveTo>
                  <a:pt x="0" y="0"/>
                </a:moveTo>
                <a:lnTo>
                  <a:pt x="7112666" y="0"/>
                </a:lnTo>
                <a:lnTo>
                  <a:pt x="7112666" y="10028630"/>
                </a:lnTo>
                <a:lnTo>
                  <a:pt x="0" y="10028630"/>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25"/>
          <p:cNvSpPr txBox="1"/>
          <p:nvPr/>
        </p:nvSpPr>
        <p:spPr>
          <a:xfrm>
            <a:off x="9139238" y="4652327"/>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25"/>
          <p:cNvSpPr txBox="1"/>
          <p:nvPr/>
        </p:nvSpPr>
        <p:spPr>
          <a:xfrm>
            <a:off x="599546" y="382905"/>
            <a:ext cx="8111492" cy="12439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Fancy indexing polega na wyciąganiu informacji z tablic poprzez zastosowanie tablic z wartościami Integer.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 name="Shape 348"/>
        <p:cNvGrpSpPr/>
        <p:nvPr/>
      </p:nvGrpSpPr>
      <p:grpSpPr>
        <a:xfrm>
          <a:off x="0" y="0"/>
          <a:ext cx="0" cy="0"/>
          <a:chOff x="0" y="0"/>
          <a:chExt cx="0" cy="0"/>
        </a:xfrm>
      </p:grpSpPr>
      <p:sp>
        <p:nvSpPr>
          <p:cNvPr id="349" name="Google Shape;349;p26"/>
          <p:cNvSpPr/>
          <p:nvPr/>
        </p:nvSpPr>
        <p:spPr>
          <a:xfrm rot="-9088749">
            <a:off x="16421864" y="8888664"/>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6"/>
          <p:cNvSpPr/>
          <p:nvPr/>
        </p:nvSpPr>
        <p:spPr>
          <a:xfrm rot="313119">
            <a:off x="14140837" y="-2669381"/>
            <a:ext cx="5583018" cy="5338761"/>
          </a:xfrm>
          <a:custGeom>
            <a:rect b="b" l="l" r="r" t="t"/>
            <a:pathLst>
              <a:path extrusionOk="0" h="5338761" w="5583018">
                <a:moveTo>
                  <a:pt x="0" y="0"/>
                </a:moveTo>
                <a:lnTo>
                  <a:pt x="5583018" y="0"/>
                </a:lnTo>
                <a:lnTo>
                  <a:pt x="5583018" y="5338762"/>
                </a:lnTo>
                <a:lnTo>
                  <a:pt x="0" y="53387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6"/>
          <p:cNvSpPr/>
          <p:nvPr/>
        </p:nvSpPr>
        <p:spPr>
          <a:xfrm rot="1705580">
            <a:off x="-3912271" y="7238099"/>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26"/>
          <p:cNvSpPr/>
          <p:nvPr/>
        </p:nvSpPr>
        <p:spPr>
          <a:xfrm rot="6959566">
            <a:off x="-1661069" y="255337"/>
            <a:ext cx="2895099" cy="2768439"/>
          </a:xfrm>
          <a:custGeom>
            <a:rect b="b" l="l" r="r" t="t"/>
            <a:pathLst>
              <a:path extrusionOk="0" h="2768439" w="2895099">
                <a:moveTo>
                  <a:pt x="0" y="0"/>
                </a:moveTo>
                <a:lnTo>
                  <a:pt x="2895099" y="0"/>
                </a:lnTo>
                <a:lnTo>
                  <a:pt x="2895099" y="2768438"/>
                </a:lnTo>
                <a:lnTo>
                  <a:pt x="0" y="27684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53" name="Google Shape;353;p26"/>
          <p:cNvCxnSpPr/>
          <p:nvPr/>
        </p:nvCxnSpPr>
        <p:spPr>
          <a:xfrm>
            <a:off x="1665085" y="1047750"/>
            <a:ext cx="10310820" cy="0"/>
          </a:xfrm>
          <a:prstGeom prst="straightConnector1">
            <a:avLst/>
          </a:prstGeom>
          <a:noFill/>
          <a:ln cap="flat" cmpd="sng" w="38100">
            <a:solidFill>
              <a:srgbClr val="FFFFFF"/>
            </a:solidFill>
            <a:prstDash val="solid"/>
            <a:round/>
            <a:headEnd len="sm" w="sm" type="none"/>
            <a:tailEnd len="sm" w="sm" type="none"/>
          </a:ln>
        </p:spPr>
      </p:cxnSp>
      <p:sp>
        <p:nvSpPr>
          <p:cNvPr id="354" name="Google Shape;354;p26"/>
          <p:cNvSpPr/>
          <p:nvPr/>
        </p:nvSpPr>
        <p:spPr>
          <a:xfrm>
            <a:off x="1028700" y="3547330"/>
            <a:ext cx="7172277" cy="5635360"/>
          </a:xfrm>
          <a:custGeom>
            <a:rect b="b" l="l" r="r" t="t"/>
            <a:pathLst>
              <a:path extrusionOk="0" h="5635360" w="7172277">
                <a:moveTo>
                  <a:pt x="0" y="0"/>
                </a:moveTo>
                <a:lnTo>
                  <a:pt x="7172277" y="0"/>
                </a:lnTo>
                <a:lnTo>
                  <a:pt x="7172277" y="5635360"/>
                </a:lnTo>
                <a:lnTo>
                  <a:pt x="0" y="563536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6"/>
          <p:cNvSpPr txBox="1"/>
          <p:nvPr/>
        </p:nvSpPr>
        <p:spPr>
          <a:xfrm>
            <a:off x="1665085" y="147627"/>
            <a:ext cx="12545830"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Element-wise operations</a:t>
            </a:r>
            <a:endParaRPr/>
          </a:p>
        </p:txBody>
      </p:sp>
      <p:sp>
        <p:nvSpPr>
          <p:cNvPr id="356" name="Google Shape;356;p26"/>
          <p:cNvSpPr txBox="1"/>
          <p:nvPr/>
        </p:nvSpPr>
        <p:spPr>
          <a:xfrm>
            <a:off x="1665085" y="1181100"/>
            <a:ext cx="13270800" cy="2234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200">
                <a:solidFill>
                  <a:srgbClr val="FFFFFF"/>
                </a:solidFill>
                <a:latin typeface="Emblema One"/>
                <a:ea typeface="Emblema One"/>
                <a:cs typeface="Emblema One"/>
                <a:sym typeface="Emblema One"/>
              </a:rPr>
              <a:t>Funkcja uniwersalna, czyli ufunc, to funkcja, która wykonuje operacje element-wise na danych w ndarrays. Można sobie wyobrazić to jaki wskaźnik, który idzie po tablicy i wykonuje daną </a:t>
            </a:r>
            <a:r>
              <a:rPr lang="en-US" sz="2200">
                <a:solidFill>
                  <a:srgbClr val="FFFFFF"/>
                </a:solidFill>
                <a:latin typeface="Emblema One"/>
                <a:ea typeface="Emblema One"/>
                <a:cs typeface="Emblema One"/>
                <a:sym typeface="Emblema One"/>
              </a:rPr>
              <a:t>operację</a:t>
            </a:r>
            <a:r>
              <a:rPr lang="en-US" sz="2200">
                <a:solidFill>
                  <a:srgbClr val="FFFFFF"/>
                </a:solidFill>
                <a:latin typeface="Emblema One"/>
                <a:ea typeface="Emblema One"/>
                <a:cs typeface="Emblema One"/>
                <a:sym typeface="Emblema One"/>
              </a:rPr>
              <a:t> na każdym kolejnym jej elemencie. Pozwala to na szybkie i wydajnie wykonywanie operacji na dużych zbiorach danych.</a:t>
            </a:r>
            <a:endParaRPr sz="1200"/>
          </a:p>
        </p:txBody>
      </p:sp>
      <p:grpSp>
        <p:nvGrpSpPr>
          <p:cNvPr id="357" name="Google Shape;357;p26"/>
          <p:cNvGrpSpPr/>
          <p:nvPr/>
        </p:nvGrpSpPr>
        <p:grpSpPr>
          <a:xfrm>
            <a:off x="8830913" y="3547330"/>
            <a:ext cx="4311341" cy="5487984"/>
            <a:chOff x="0" y="0"/>
            <a:chExt cx="5748455" cy="7317311"/>
          </a:xfrm>
        </p:grpSpPr>
        <p:sp>
          <p:nvSpPr>
            <p:cNvPr id="358" name="Google Shape;358;p26"/>
            <p:cNvSpPr/>
            <p:nvPr/>
          </p:nvSpPr>
          <p:spPr>
            <a:xfrm>
              <a:off x="0" y="0"/>
              <a:ext cx="5748455" cy="7317311"/>
            </a:xfrm>
            <a:prstGeom prst="rect">
              <a:avLst/>
            </a:pr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26"/>
            <p:cNvSpPr txBox="1"/>
            <p:nvPr/>
          </p:nvSpPr>
          <p:spPr>
            <a:xfrm>
              <a:off x="417449" y="896345"/>
              <a:ext cx="4903631" cy="4323292"/>
            </a:xfrm>
            <a:prstGeom prst="rect">
              <a:avLst/>
            </a:prstGeom>
            <a:noFill/>
            <a:ln>
              <a:noFill/>
            </a:ln>
          </p:spPr>
          <p:txBody>
            <a:bodyPr anchorCtr="0" anchor="t" bIns="0" lIns="0" spcFirstLastPara="1" rIns="0" wrap="square" tIns="0">
              <a:spAutoFit/>
            </a:bodyPr>
            <a:lstStyle/>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square</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sign</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ceil</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floor</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isnan</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isfinite</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cos, sin, tan</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arcos, arcsin</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logical_not</a:t>
              </a:r>
              <a:endParaRPr/>
            </a:p>
          </p:txBody>
        </p:sp>
        <p:sp>
          <p:nvSpPr>
            <p:cNvPr id="360" name="Google Shape;360;p26"/>
            <p:cNvSpPr txBox="1"/>
            <p:nvPr/>
          </p:nvSpPr>
          <p:spPr>
            <a:xfrm>
              <a:off x="427375" y="234252"/>
              <a:ext cx="4893704" cy="49381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UNARY UFUNC</a:t>
              </a:r>
              <a:endParaRPr/>
            </a:p>
          </p:txBody>
        </p:sp>
      </p:grpSp>
      <p:grpSp>
        <p:nvGrpSpPr>
          <p:cNvPr id="361" name="Google Shape;361;p26"/>
          <p:cNvGrpSpPr/>
          <p:nvPr/>
        </p:nvGrpSpPr>
        <p:grpSpPr>
          <a:xfrm>
            <a:off x="13637685" y="3547330"/>
            <a:ext cx="4311341" cy="5468934"/>
            <a:chOff x="0" y="0"/>
            <a:chExt cx="5748455" cy="7291911"/>
          </a:xfrm>
        </p:grpSpPr>
        <p:sp>
          <p:nvSpPr>
            <p:cNvPr id="362" name="Google Shape;362;p26"/>
            <p:cNvSpPr/>
            <p:nvPr/>
          </p:nvSpPr>
          <p:spPr>
            <a:xfrm>
              <a:off x="0" y="0"/>
              <a:ext cx="5748455" cy="7291911"/>
            </a:xfrm>
            <a:prstGeom prst="rect">
              <a:avLst/>
            </a:pr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26"/>
            <p:cNvSpPr txBox="1"/>
            <p:nvPr/>
          </p:nvSpPr>
          <p:spPr>
            <a:xfrm>
              <a:off x="417449" y="896345"/>
              <a:ext cx="4903631" cy="4297892"/>
            </a:xfrm>
            <a:prstGeom prst="rect">
              <a:avLst/>
            </a:prstGeom>
            <a:noFill/>
            <a:ln>
              <a:noFill/>
            </a:ln>
          </p:spPr>
          <p:txBody>
            <a:bodyPr anchorCtr="0" anchor="t" bIns="0" lIns="0" spcFirstLastPara="1" rIns="0" wrap="square" tIns="0">
              <a:spAutoFit/>
            </a:bodyPr>
            <a:lstStyle/>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substract</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multiply</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divide</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maximum, minimum</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mod</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greater, greater_equal itp</a:t>
              </a:r>
              <a:endParaRPr/>
            </a:p>
            <a:p>
              <a:pPr indent="-215900" lvl="1" marL="431801" marR="0" rtl="0" algn="l">
                <a:lnSpc>
                  <a:spcPct val="140000"/>
                </a:lnSpc>
                <a:spcBef>
                  <a:spcPts val="0"/>
                </a:spcBef>
                <a:spcAft>
                  <a:spcPts val="0"/>
                </a:spcAft>
                <a:buClr>
                  <a:srgbClr val="FFFFFF"/>
                </a:buClr>
                <a:buSzPts val="2000"/>
                <a:buFont typeface="Arial"/>
                <a:buChar char="•"/>
              </a:pPr>
              <a:r>
                <a:rPr b="0" i="0" lang="en-US" sz="2000" u="none" cap="none" strike="noStrike">
                  <a:solidFill>
                    <a:srgbClr val="FFFFFF"/>
                  </a:solidFill>
                  <a:latin typeface="Emblema One"/>
                  <a:ea typeface="Emblema One"/>
                  <a:cs typeface="Emblema One"/>
                  <a:sym typeface="Emblema One"/>
                </a:rPr>
                <a:t>logical_and, logical_or itp</a:t>
              </a:r>
              <a:endParaRPr/>
            </a:p>
          </p:txBody>
        </p:sp>
        <p:sp>
          <p:nvSpPr>
            <p:cNvPr id="364" name="Google Shape;364;p26"/>
            <p:cNvSpPr txBox="1"/>
            <p:nvPr/>
          </p:nvSpPr>
          <p:spPr>
            <a:xfrm>
              <a:off x="427375" y="234252"/>
              <a:ext cx="4893704" cy="49381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BINARY UFUNC</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68" name="Shape 368"/>
        <p:cNvGrpSpPr/>
        <p:nvPr/>
      </p:nvGrpSpPr>
      <p:grpSpPr>
        <a:xfrm>
          <a:off x="0" y="0"/>
          <a:ext cx="0" cy="0"/>
          <a:chOff x="0" y="0"/>
          <a:chExt cx="0" cy="0"/>
        </a:xfrm>
      </p:grpSpPr>
      <p:sp>
        <p:nvSpPr>
          <p:cNvPr id="369" name="Google Shape;369;p27"/>
          <p:cNvSpPr/>
          <p:nvPr/>
        </p:nvSpPr>
        <p:spPr>
          <a:xfrm rot="4494633">
            <a:off x="16297396" y="8499354"/>
            <a:ext cx="2605188" cy="2468415"/>
          </a:xfrm>
          <a:custGeom>
            <a:rect b="b" l="l" r="r" t="t"/>
            <a:pathLst>
              <a:path extrusionOk="0" h="2468415" w="2605188">
                <a:moveTo>
                  <a:pt x="0" y="0"/>
                </a:moveTo>
                <a:lnTo>
                  <a:pt x="2605187" y="0"/>
                </a:lnTo>
                <a:lnTo>
                  <a:pt x="2605187" y="2468415"/>
                </a:lnTo>
                <a:lnTo>
                  <a:pt x="0" y="24684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7"/>
          <p:cNvSpPr/>
          <p:nvPr/>
        </p:nvSpPr>
        <p:spPr>
          <a:xfrm>
            <a:off x="-2475847" y="-1023641"/>
            <a:ext cx="5225712" cy="4650884"/>
          </a:xfrm>
          <a:custGeom>
            <a:rect b="b" l="l" r="r" t="t"/>
            <a:pathLst>
              <a:path extrusionOk="0" h="4650884" w="5225712">
                <a:moveTo>
                  <a:pt x="0" y="0"/>
                </a:moveTo>
                <a:lnTo>
                  <a:pt x="5225712" y="0"/>
                </a:lnTo>
                <a:lnTo>
                  <a:pt x="5225712" y="4650884"/>
                </a:lnTo>
                <a:lnTo>
                  <a:pt x="0" y="4650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7"/>
          <p:cNvSpPr/>
          <p:nvPr/>
        </p:nvSpPr>
        <p:spPr>
          <a:xfrm rot="313119">
            <a:off x="-892148" y="5432497"/>
            <a:ext cx="5693252" cy="5444172"/>
          </a:xfrm>
          <a:custGeom>
            <a:rect b="b" l="l" r="r" t="t"/>
            <a:pathLst>
              <a:path extrusionOk="0" h="5444172" w="5693252">
                <a:moveTo>
                  <a:pt x="0" y="0"/>
                </a:moveTo>
                <a:lnTo>
                  <a:pt x="5693252" y="0"/>
                </a:lnTo>
                <a:lnTo>
                  <a:pt x="5693252" y="5444172"/>
                </a:lnTo>
                <a:lnTo>
                  <a:pt x="0" y="544417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72" name="Google Shape;372;p27"/>
          <p:cNvCxnSpPr/>
          <p:nvPr/>
        </p:nvCxnSpPr>
        <p:spPr>
          <a:xfrm>
            <a:off x="2749865" y="1009650"/>
            <a:ext cx="10310820" cy="0"/>
          </a:xfrm>
          <a:prstGeom prst="straightConnector1">
            <a:avLst/>
          </a:prstGeom>
          <a:noFill/>
          <a:ln cap="flat" cmpd="sng" w="38100">
            <a:solidFill>
              <a:srgbClr val="FFFFFF"/>
            </a:solidFill>
            <a:prstDash val="solid"/>
            <a:round/>
            <a:headEnd len="sm" w="sm" type="none"/>
            <a:tailEnd len="sm" w="sm" type="none"/>
          </a:ln>
        </p:spPr>
      </p:cxnSp>
      <p:sp>
        <p:nvSpPr>
          <p:cNvPr id="373" name="Google Shape;373;p27"/>
          <p:cNvSpPr/>
          <p:nvPr/>
        </p:nvSpPr>
        <p:spPr>
          <a:xfrm>
            <a:off x="9370623" y="2730362"/>
            <a:ext cx="7075438" cy="7336284"/>
          </a:xfrm>
          <a:custGeom>
            <a:rect b="b" l="l" r="r" t="t"/>
            <a:pathLst>
              <a:path extrusionOk="0" h="7336284" w="7075438">
                <a:moveTo>
                  <a:pt x="0" y="0"/>
                </a:moveTo>
                <a:lnTo>
                  <a:pt x="7075438" y="0"/>
                </a:lnTo>
                <a:lnTo>
                  <a:pt x="7075438" y="7336284"/>
                </a:lnTo>
                <a:lnTo>
                  <a:pt x="0" y="7336284"/>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7"/>
          <p:cNvSpPr txBox="1"/>
          <p:nvPr/>
        </p:nvSpPr>
        <p:spPr>
          <a:xfrm>
            <a:off x="2749877" y="100300"/>
            <a:ext cx="103947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logika warunkowa</a:t>
            </a:r>
            <a:endParaRPr/>
          </a:p>
        </p:txBody>
      </p:sp>
      <p:sp>
        <p:nvSpPr>
          <p:cNvPr id="375" name="Google Shape;375;p27"/>
          <p:cNvSpPr txBox="1"/>
          <p:nvPr/>
        </p:nvSpPr>
        <p:spPr>
          <a:xfrm>
            <a:off x="2749865" y="1152525"/>
            <a:ext cx="6754500" cy="22341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Funkcja </a:t>
            </a:r>
            <a:r>
              <a:rPr lang="en-US" sz="2199">
                <a:solidFill>
                  <a:srgbClr val="38B6FF"/>
                </a:solidFill>
                <a:latin typeface="Emblema One"/>
                <a:ea typeface="Emblema One"/>
                <a:cs typeface="Emblema One"/>
                <a:sym typeface="Emblema One"/>
              </a:rPr>
              <a:t>np.where()</a:t>
            </a:r>
            <a:r>
              <a:rPr lang="en-US" sz="2199">
                <a:solidFill>
                  <a:srgbClr val="FFFFFF"/>
                </a:solidFill>
                <a:latin typeface="Emblema One"/>
                <a:ea typeface="Emblema One"/>
                <a:cs typeface="Emblema One"/>
                <a:sym typeface="Emblema One"/>
              </a:rPr>
              <a:t> w NumPy służy do wykonywania operacji </a:t>
            </a:r>
            <a:r>
              <a:rPr lang="en-US" sz="2199">
                <a:solidFill>
                  <a:srgbClr val="FFFFFF"/>
                </a:solidFill>
                <a:latin typeface="Emblema One"/>
                <a:ea typeface="Emblema One"/>
                <a:cs typeface="Emblema One"/>
                <a:sym typeface="Emblema One"/>
              </a:rPr>
              <a:t>warunkowych</a:t>
            </a:r>
            <a:r>
              <a:rPr lang="en-US" sz="2199">
                <a:solidFill>
                  <a:srgbClr val="FFFFFF"/>
                </a:solidFill>
                <a:latin typeface="Emblema One"/>
                <a:ea typeface="Emblema One"/>
                <a:cs typeface="Emblema One"/>
                <a:sym typeface="Emblema One"/>
              </a:rPr>
              <a:t> na tablicach. Pozwala ona na wybór elementów z dwóch różnych tablic na podstawie tabeli stanów</a:t>
            </a:r>
            <a:endParaRPr/>
          </a:p>
        </p:txBody>
      </p:sp>
      <p:grpSp>
        <p:nvGrpSpPr>
          <p:cNvPr id="376" name="Google Shape;376;p27"/>
          <p:cNvGrpSpPr/>
          <p:nvPr/>
        </p:nvGrpSpPr>
        <p:grpSpPr>
          <a:xfrm>
            <a:off x="3043347" y="4117977"/>
            <a:ext cx="6102151" cy="1286325"/>
            <a:chOff x="207833" y="-440158"/>
            <a:chExt cx="8136202" cy="1715100"/>
          </a:xfrm>
        </p:grpSpPr>
        <p:pic>
          <p:nvPicPr>
            <p:cNvPr id="377" name="Google Shape;377;p27"/>
            <p:cNvPicPr preferRelativeResize="0"/>
            <p:nvPr/>
          </p:nvPicPr>
          <p:blipFill rotWithShape="1">
            <a:blip r:embed="rId7">
              <a:alphaModFix/>
            </a:blip>
            <a:srcRect b="0" l="0" r="0" t="0"/>
            <a:stretch/>
          </p:blipFill>
          <p:spPr>
            <a:xfrm>
              <a:off x="6477366" y="561796"/>
              <a:ext cx="1866669" cy="364000"/>
            </a:xfrm>
            <a:prstGeom prst="rect">
              <a:avLst/>
            </a:prstGeom>
            <a:noFill/>
            <a:ln>
              <a:noFill/>
            </a:ln>
          </p:spPr>
        </p:pic>
        <p:sp>
          <p:nvSpPr>
            <p:cNvPr id="378" name="Google Shape;378;p27"/>
            <p:cNvSpPr txBox="1"/>
            <p:nvPr/>
          </p:nvSpPr>
          <p:spPr>
            <a:xfrm>
              <a:off x="207833" y="-440158"/>
              <a:ext cx="6715800" cy="17151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Użycie funkcji </a:t>
              </a:r>
              <a:r>
                <a:rPr lang="en-US" sz="2199">
                  <a:solidFill>
                    <a:srgbClr val="38B6FF"/>
                  </a:solidFill>
                  <a:latin typeface="Emblema One"/>
                  <a:ea typeface="Emblema One"/>
                  <a:cs typeface="Emblema One"/>
                  <a:sym typeface="Emblema One"/>
                </a:rPr>
                <a:t>np.where()</a:t>
              </a:r>
              <a:r>
                <a:rPr lang="en-US" sz="2199">
                  <a:solidFill>
                    <a:srgbClr val="FFFFFF"/>
                  </a:solidFill>
                  <a:latin typeface="Emblema One"/>
                  <a:ea typeface="Emblema One"/>
                  <a:cs typeface="Emblema One"/>
                  <a:sym typeface="Emblema One"/>
                </a:rPr>
                <a:t> jest równoznaczne z użyciem składni:</a:t>
              </a:r>
              <a:r>
                <a:rPr lang="en-US" sz="2199">
                  <a:solidFill>
                    <a:srgbClr val="38B6FF"/>
                  </a:solidFill>
                  <a:latin typeface="Emblema One"/>
                  <a:ea typeface="Emblema One"/>
                  <a:cs typeface="Emblema One"/>
                  <a:sym typeface="Emblema One"/>
                </a:rPr>
                <a:t> x if cond else y</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82" name="Shape 382"/>
        <p:cNvGrpSpPr/>
        <p:nvPr/>
      </p:nvGrpSpPr>
      <p:grpSpPr>
        <a:xfrm>
          <a:off x="0" y="0"/>
          <a:ext cx="0" cy="0"/>
          <a:chOff x="0" y="0"/>
          <a:chExt cx="0" cy="0"/>
        </a:xfrm>
      </p:grpSpPr>
      <p:sp>
        <p:nvSpPr>
          <p:cNvPr id="383" name="Google Shape;383;p28"/>
          <p:cNvSpPr/>
          <p:nvPr/>
        </p:nvSpPr>
        <p:spPr>
          <a:xfrm rot="-1199663">
            <a:off x="5389339" y="-5586778"/>
            <a:ext cx="9366851" cy="8957051"/>
          </a:xfrm>
          <a:custGeom>
            <a:rect b="b" l="l" r="r" t="t"/>
            <a:pathLst>
              <a:path extrusionOk="0" h="8957051" w="9366851">
                <a:moveTo>
                  <a:pt x="0" y="0"/>
                </a:moveTo>
                <a:lnTo>
                  <a:pt x="9366851" y="0"/>
                </a:lnTo>
                <a:lnTo>
                  <a:pt x="9366851" y="8957050"/>
                </a:lnTo>
                <a:lnTo>
                  <a:pt x="0" y="8957050"/>
                </a:lnTo>
                <a:lnTo>
                  <a:pt x="0" y="0"/>
                </a:lnTo>
                <a:close/>
              </a:path>
            </a:pathLst>
          </a:custGeom>
          <a:blipFill rotWithShape="1">
            <a:blip r:embed="rId3">
              <a:alphaModFix amt="52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8"/>
          <p:cNvSpPr/>
          <p:nvPr/>
        </p:nvSpPr>
        <p:spPr>
          <a:xfrm rot="-2715964">
            <a:off x="16654820" y="1816643"/>
            <a:ext cx="2207918" cy="2092002"/>
          </a:xfrm>
          <a:custGeom>
            <a:rect b="b" l="l" r="r" t="t"/>
            <a:pathLst>
              <a:path extrusionOk="0" h="2092002" w="2207918">
                <a:moveTo>
                  <a:pt x="0" y="0"/>
                </a:moveTo>
                <a:lnTo>
                  <a:pt x="2207918" y="0"/>
                </a:lnTo>
                <a:lnTo>
                  <a:pt x="2207918"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8"/>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386" name="Google Shape;386;p28"/>
          <p:cNvCxnSpPr/>
          <p:nvPr/>
        </p:nvCxnSpPr>
        <p:spPr>
          <a:xfrm>
            <a:off x="148470" y="1009650"/>
            <a:ext cx="10310820" cy="0"/>
          </a:xfrm>
          <a:prstGeom prst="straightConnector1">
            <a:avLst/>
          </a:prstGeom>
          <a:noFill/>
          <a:ln cap="flat" cmpd="sng" w="38100">
            <a:solidFill>
              <a:srgbClr val="FFFFFF"/>
            </a:solidFill>
            <a:prstDash val="solid"/>
            <a:round/>
            <a:headEnd len="sm" w="sm" type="none"/>
            <a:tailEnd len="sm" w="sm" type="none"/>
          </a:ln>
        </p:spPr>
      </p:cxnSp>
      <p:sp>
        <p:nvSpPr>
          <p:cNvPr id="387" name="Google Shape;387;p28"/>
          <p:cNvSpPr/>
          <p:nvPr/>
        </p:nvSpPr>
        <p:spPr>
          <a:xfrm>
            <a:off x="551326" y="1342219"/>
            <a:ext cx="7794284" cy="5905242"/>
          </a:xfrm>
          <a:custGeom>
            <a:rect b="b" l="l" r="r" t="t"/>
            <a:pathLst>
              <a:path extrusionOk="0" h="5905242" w="7794284">
                <a:moveTo>
                  <a:pt x="0" y="0"/>
                </a:moveTo>
                <a:lnTo>
                  <a:pt x="7794284" y="0"/>
                </a:lnTo>
                <a:lnTo>
                  <a:pt x="7794284" y="5905241"/>
                </a:lnTo>
                <a:lnTo>
                  <a:pt x="0" y="5905241"/>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8"/>
          <p:cNvSpPr txBox="1"/>
          <p:nvPr/>
        </p:nvSpPr>
        <p:spPr>
          <a:xfrm>
            <a:off x="148470" y="84517"/>
            <a:ext cx="17715350"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metody matematyczne oraz statystyczne</a:t>
            </a:r>
            <a:endParaRPr/>
          </a:p>
        </p:txBody>
      </p:sp>
      <p:pic>
        <p:nvPicPr>
          <p:cNvPr id="389" name="Google Shape;389;p28"/>
          <p:cNvPicPr preferRelativeResize="0"/>
          <p:nvPr/>
        </p:nvPicPr>
        <p:blipFill rotWithShape="1">
          <a:blip r:embed="rId6">
            <a:alphaModFix/>
          </a:blip>
          <a:srcRect b="0" l="0" r="0" t="0"/>
          <a:stretch/>
        </p:blipFill>
        <p:spPr>
          <a:xfrm rot="10800000">
            <a:off x="8345610" y="5941323"/>
            <a:ext cx="1400002" cy="273000"/>
          </a:xfrm>
          <a:prstGeom prst="rect">
            <a:avLst/>
          </a:prstGeom>
          <a:noFill/>
          <a:ln>
            <a:noFill/>
          </a:ln>
        </p:spPr>
      </p:pic>
      <p:sp>
        <p:nvSpPr>
          <p:cNvPr id="390" name="Google Shape;390;p28"/>
          <p:cNvSpPr txBox="1"/>
          <p:nvPr/>
        </p:nvSpPr>
        <p:spPr>
          <a:xfrm>
            <a:off x="9139238" y="4652327"/>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1" name="Google Shape;391;p28"/>
          <p:cNvGrpSpPr/>
          <p:nvPr/>
        </p:nvGrpSpPr>
        <p:grpSpPr>
          <a:xfrm>
            <a:off x="8345610" y="3701273"/>
            <a:ext cx="9106181" cy="760889"/>
            <a:chOff x="0" y="-47625"/>
            <a:chExt cx="12141574" cy="1014518"/>
          </a:xfrm>
        </p:grpSpPr>
        <p:pic>
          <p:nvPicPr>
            <p:cNvPr id="392" name="Google Shape;392;p28"/>
            <p:cNvPicPr preferRelativeResize="0"/>
            <p:nvPr/>
          </p:nvPicPr>
          <p:blipFill rotWithShape="1">
            <a:blip r:embed="rId6">
              <a:alphaModFix/>
            </a:blip>
            <a:srcRect b="0" l="0" r="0" t="0"/>
            <a:stretch/>
          </p:blipFill>
          <p:spPr>
            <a:xfrm rot="10800000">
              <a:off x="0" y="379796"/>
              <a:ext cx="1866669" cy="364000"/>
            </a:xfrm>
            <a:prstGeom prst="rect">
              <a:avLst/>
            </a:prstGeom>
            <a:noFill/>
            <a:ln>
              <a:noFill/>
            </a:ln>
          </p:spPr>
        </p:pic>
        <p:sp>
          <p:nvSpPr>
            <p:cNvPr id="393" name="Google Shape;393;p28"/>
            <p:cNvSpPr txBox="1"/>
            <p:nvPr/>
          </p:nvSpPr>
          <p:spPr>
            <a:xfrm>
              <a:off x="2061686" y="-47625"/>
              <a:ext cx="10079888"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możemy wykonywać agregację wszystkich danych w tablicy</a:t>
              </a:r>
              <a:endParaRPr/>
            </a:p>
          </p:txBody>
        </p:sp>
      </p:grpSp>
      <p:sp>
        <p:nvSpPr>
          <p:cNvPr id="394" name="Google Shape;394;p28"/>
          <p:cNvSpPr txBox="1"/>
          <p:nvPr/>
        </p:nvSpPr>
        <p:spPr>
          <a:xfrm>
            <a:off x="9891875" y="5804113"/>
            <a:ext cx="7559916" cy="11633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lub możemy dokonywać agregacji wzdłuż osi (</a:t>
            </a:r>
            <a:r>
              <a:rPr lang="en-US" sz="2199">
                <a:solidFill>
                  <a:srgbClr val="38B6FF"/>
                </a:solidFill>
                <a:latin typeface="Emblema One"/>
                <a:ea typeface="Emblema One"/>
                <a:cs typeface="Emblema One"/>
                <a:sym typeface="Emblema One"/>
              </a:rPr>
              <a:t>axis=1</a:t>
            </a:r>
            <a:r>
              <a:rPr lang="en-US" sz="2199">
                <a:solidFill>
                  <a:srgbClr val="FFFFFF"/>
                </a:solidFill>
                <a:latin typeface="Emblema One"/>
                <a:ea typeface="Emblema One"/>
                <a:cs typeface="Emblema One"/>
                <a:sym typeface="Emblema One"/>
              </a:rPr>
              <a:t> - wzdłuż kolumn, </a:t>
            </a:r>
            <a:r>
              <a:rPr lang="en-US" sz="2199">
                <a:solidFill>
                  <a:srgbClr val="38B6FF"/>
                </a:solidFill>
                <a:latin typeface="Emblema One"/>
                <a:ea typeface="Emblema One"/>
                <a:cs typeface="Emblema One"/>
                <a:sym typeface="Emblema One"/>
              </a:rPr>
              <a:t>axis=0</a:t>
            </a:r>
            <a:r>
              <a:rPr lang="en-US" sz="2199">
                <a:solidFill>
                  <a:srgbClr val="FFFFFF"/>
                </a:solidFill>
                <a:latin typeface="Emblema One"/>
                <a:ea typeface="Emblema One"/>
                <a:cs typeface="Emblema One"/>
                <a:sym typeface="Emblema One"/>
              </a:rPr>
              <a:t> - wzdłuż wierszy)</a:t>
            </a:r>
            <a:endParaRPr/>
          </a:p>
        </p:txBody>
      </p:sp>
      <p:sp>
        <p:nvSpPr>
          <p:cNvPr id="395" name="Google Shape;395;p28"/>
          <p:cNvSpPr txBox="1"/>
          <p:nvPr/>
        </p:nvSpPr>
        <p:spPr>
          <a:xfrm>
            <a:off x="553561" y="7514160"/>
            <a:ext cx="3151981" cy="2015808"/>
          </a:xfrm>
          <a:prstGeom prst="rect">
            <a:avLst/>
          </a:prstGeom>
          <a:noFill/>
          <a:ln>
            <a:noFill/>
          </a:ln>
        </p:spPr>
        <p:txBody>
          <a:bodyPr anchorCtr="0" anchor="t" bIns="0" lIns="0" spcFirstLastPara="1" rIns="0" wrap="square" tIns="0">
            <a:spAutoFit/>
          </a:bodyPr>
          <a:lstStyle/>
          <a:p>
            <a:pPr indent="-237490" lvl="1" marL="474979" marR="0" rtl="0" algn="l">
              <a:lnSpc>
                <a:spcPct val="140018"/>
              </a:lnSpc>
              <a:spcBef>
                <a:spcPts val="0"/>
              </a:spcBef>
              <a:spcAft>
                <a:spcPts val="0"/>
              </a:spcAft>
              <a:buClr>
                <a:srgbClr val="FFFFFF"/>
              </a:buClr>
              <a:buSzPts val="2199"/>
              <a:buFont typeface="Arial"/>
              <a:buChar char="•"/>
            </a:pPr>
            <a:r>
              <a:rPr b="0" i="0" lang="en-US" sz="2199" u="none" cap="none" strike="noStrike">
                <a:solidFill>
                  <a:srgbClr val="FFFFFF"/>
                </a:solidFill>
                <a:latin typeface="Emblema One"/>
                <a:ea typeface="Emblema One"/>
                <a:cs typeface="Emblema One"/>
                <a:sym typeface="Emblema One"/>
              </a:rPr>
              <a:t>sum</a:t>
            </a:r>
            <a:endParaRPr/>
          </a:p>
          <a:p>
            <a:pPr indent="-237490" lvl="1" marL="474979" marR="0" rtl="0" algn="l">
              <a:lnSpc>
                <a:spcPct val="140018"/>
              </a:lnSpc>
              <a:spcBef>
                <a:spcPts val="0"/>
              </a:spcBef>
              <a:spcAft>
                <a:spcPts val="0"/>
              </a:spcAft>
              <a:buClr>
                <a:srgbClr val="FFFFFF"/>
              </a:buClr>
              <a:buSzPts val="2199"/>
              <a:buFont typeface="Arial"/>
              <a:buChar char="•"/>
            </a:pPr>
            <a:r>
              <a:rPr b="0" i="0" lang="en-US" sz="2199" u="none" cap="none" strike="noStrike">
                <a:solidFill>
                  <a:srgbClr val="FFFFFF"/>
                </a:solidFill>
                <a:latin typeface="Emblema One"/>
                <a:ea typeface="Emblema One"/>
                <a:cs typeface="Emblema One"/>
                <a:sym typeface="Emblema One"/>
              </a:rPr>
              <a:t>mean</a:t>
            </a:r>
            <a:endParaRPr/>
          </a:p>
          <a:p>
            <a:pPr indent="-237490" lvl="1" marL="474979" marR="0" rtl="0" algn="l">
              <a:lnSpc>
                <a:spcPct val="140018"/>
              </a:lnSpc>
              <a:spcBef>
                <a:spcPts val="0"/>
              </a:spcBef>
              <a:spcAft>
                <a:spcPts val="0"/>
              </a:spcAft>
              <a:buClr>
                <a:srgbClr val="FFFFFF"/>
              </a:buClr>
              <a:buSzPts val="2199"/>
              <a:buFont typeface="Arial"/>
              <a:buChar char="•"/>
            </a:pPr>
            <a:r>
              <a:rPr b="0" i="0" lang="en-US" sz="2199" u="none" cap="none" strike="noStrike">
                <a:solidFill>
                  <a:srgbClr val="FFFFFF"/>
                </a:solidFill>
                <a:latin typeface="Emblema One"/>
                <a:ea typeface="Emblema One"/>
                <a:cs typeface="Emblema One"/>
                <a:sym typeface="Emblema One"/>
              </a:rPr>
              <a:t>min, max</a:t>
            </a:r>
            <a:endParaRPr/>
          </a:p>
          <a:p>
            <a:pPr indent="-237490" lvl="1" marL="474979" marR="0" rtl="0" algn="l">
              <a:lnSpc>
                <a:spcPct val="140018"/>
              </a:lnSpc>
              <a:spcBef>
                <a:spcPts val="0"/>
              </a:spcBef>
              <a:spcAft>
                <a:spcPts val="0"/>
              </a:spcAft>
              <a:buClr>
                <a:srgbClr val="FFFFFF"/>
              </a:buClr>
              <a:buSzPts val="2199"/>
              <a:buFont typeface="Arial"/>
              <a:buChar char="•"/>
            </a:pPr>
            <a:r>
              <a:rPr b="0" i="0" lang="en-US" sz="2199" u="none" cap="none" strike="noStrike">
                <a:solidFill>
                  <a:srgbClr val="FFFFFF"/>
                </a:solidFill>
                <a:latin typeface="Emblema One"/>
                <a:ea typeface="Emblema One"/>
                <a:cs typeface="Emblema One"/>
                <a:sym typeface="Emblema One"/>
              </a:rPr>
              <a:t>argmin, argmax</a:t>
            </a:r>
            <a:endParaRPr/>
          </a:p>
          <a:p>
            <a:pPr indent="-237490" lvl="1" marL="474979" marR="0" rtl="0" algn="l">
              <a:lnSpc>
                <a:spcPct val="140018"/>
              </a:lnSpc>
              <a:spcBef>
                <a:spcPts val="0"/>
              </a:spcBef>
              <a:spcAft>
                <a:spcPts val="0"/>
              </a:spcAft>
              <a:buClr>
                <a:srgbClr val="FFFFFF"/>
              </a:buClr>
              <a:buSzPts val="2199"/>
              <a:buFont typeface="Arial"/>
              <a:buChar char="•"/>
            </a:pPr>
            <a:r>
              <a:rPr b="0" i="0" lang="en-US" sz="2199" u="none" cap="none" strike="noStrike">
                <a:solidFill>
                  <a:srgbClr val="FFFFFF"/>
                </a:solidFill>
                <a:latin typeface="Emblema One"/>
                <a:ea typeface="Emblema One"/>
                <a:cs typeface="Emblema One"/>
                <a:sym typeface="Emblema One"/>
              </a:rPr>
              <a:t>std, var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99" name="Shape 399"/>
        <p:cNvGrpSpPr/>
        <p:nvPr/>
      </p:nvGrpSpPr>
      <p:grpSpPr>
        <a:xfrm>
          <a:off x="0" y="0"/>
          <a:ext cx="0" cy="0"/>
          <a:chOff x="0" y="0"/>
          <a:chExt cx="0" cy="0"/>
        </a:xfrm>
      </p:grpSpPr>
      <p:sp>
        <p:nvSpPr>
          <p:cNvPr id="400" name="Google Shape;400;p29"/>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9"/>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02" name="Google Shape;402;p29"/>
          <p:cNvCxnSpPr/>
          <p:nvPr/>
        </p:nvCxnSpPr>
        <p:spPr>
          <a:xfrm>
            <a:off x="1567620" y="1009650"/>
            <a:ext cx="10310820" cy="0"/>
          </a:xfrm>
          <a:prstGeom prst="straightConnector1">
            <a:avLst/>
          </a:prstGeom>
          <a:noFill/>
          <a:ln cap="flat" cmpd="sng" w="38100">
            <a:solidFill>
              <a:srgbClr val="FFFFFF"/>
            </a:solidFill>
            <a:prstDash val="solid"/>
            <a:round/>
            <a:headEnd len="sm" w="sm" type="none"/>
            <a:tailEnd len="sm" w="sm" type="none"/>
          </a:ln>
        </p:spPr>
      </p:cxnSp>
      <p:sp>
        <p:nvSpPr>
          <p:cNvPr id="403" name="Google Shape;403;p29"/>
          <p:cNvSpPr/>
          <p:nvPr/>
        </p:nvSpPr>
        <p:spPr>
          <a:xfrm>
            <a:off x="1567620" y="2310903"/>
            <a:ext cx="8003159" cy="7266757"/>
          </a:xfrm>
          <a:custGeom>
            <a:rect b="b" l="l" r="r" t="t"/>
            <a:pathLst>
              <a:path extrusionOk="0" h="7266757" w="8003159">
                <a:moveTo>
                  <a:pt x="0" y="0"/>
                </a:moveTo>
                <a:lnTo>
                  <a:pt x="8003159" y="0"/>
                </a:lnTo>
                <a:lnTo>
                  <a:pt x="8003159" y="7266758"/>
                </a:lnTo>
                <a:lnTo>
                  <a:pt x="0" y="7266758"/>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9"/>
          <p:cNvSpPr txBox="1"/>
          <p:nvPr/>
        </p:nvSpPr>
        <p:spPr>
          <a:xfrm>
            <a:off x="1567620" y="116072"/>
            <a:ext cx="15844214"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sortowanie</a:t>
            </a:r>
            <a:endParaRPr/>
          </a:p>
        </p:txBody>
      </p:sp>
      <p:sp>
        <p:nvSpPr>
          <p:cNvPr id="405" name="Google Shape;405;p29"/>
          <p:cNvSpPr txBox="1"/>
          <p:nvPr/>
        </p:nvSpPr>
        <p:spPr>
          <a:xfrm>
            <a:off x="1567620" y="1333638"/>
            <a:ext cx="7450521"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Tak samo jak listy w NumPy ndarray mogą być sortowane in-place</a:t>
            </a:r>
            <a:endParaRPr/>
          </a:p>
        </p:txBody>
      </p:sp>
      <p:grpSp>
        <p:nvGrpSpPr>
          <p:cNvPr id="406" name="Google Shape;406;p29"/>
          <p:cNvGrpSpPr/>
          <p:nvPr/>
        </p:nvGrpSpPr>
        <p:grpSpPr>
          <a:xfrm>
            <a:off x="9465815" y="7424770"/>
            <a:ext cx="9106181" cy="760889"/>
            <a:chOff x="0" y="-47625"/>
            <a:chExt cx="12141574" cy="1014518"/>
          </a:xfrm>
        </p:grpSpPr>
        <p:pic>
          <p:nvPicPr>
            <p:cNvPr id="407" name="Google Shape;407;p29"/>
            <p:cNvPicPr preferRelativeResize="0"/>
            <p:nvPr/>
          </p:nvPicPr>
          <p:blipFill rotWithShape="1">
            <a:blip r:embed="rId6">
              <a:alphaModFix/>
            </a:blip>
            <a:srcRect b="0" l="0" r="0" t="0"/>
            <a:stretch/>
          </p:blipFill>
          <p:spPr>
            <a:xfrm rot="10800000">
              <a:off x="0" y="379796"/>
              <a:ext cx="1866669" cy="364000"/>
            </a:xfrm>
            <a:prstGeom prst="rect">
              <a:avLst/>
            </a:prstGeom>
            <a:noFill/>
            <a:ln>
              <a:noFill/>
            </a:ln>
          </p:spPr>
        </p:pic>
        <p:sp>
          <p:nvSpPr>
            <p:cNvPr id="408" name="Google Shape;408;p29"/>
            <p:cNvSpPr txBox="1"/>
            <p:nvPr/>
          </p:nvSpPr>
          <p:spPr>
            <a:xfrm>
              <a:off x="2061686" y="-47625"/>
              <a:ext cx="10079888"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możemy dokonywać sortowania danych w tablicach wzdłuż obu osi</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412" name="Shape 412"/>
        <p:cNvGrpSpPr/>
        <p:nvPr/>
      </p:nvGrpSpPr>
      <p:grpSpPr>
        <a:xfrm>
          <a:off x="0" y="0"/>
          <a:ext cx="0" cy="0"/>
          <a:chOff x="0" y="0"/>
          <a:chExt cx="0" cy="0"/>
        </a:xfrm>
      </p:grpSpPr>
      <p:sp>
        <p:nvSpPr>
          <p:cNvPr id="413" name="Google Shape;413;p30"/>
          <p:cNvSpPr/>
          <p:nvPr/>
        </p:nvSpPr>
        <p:spPr>
          <a:xfrm>
            <a:off x="6846566" y="7171898"/>
            <a:ext cx="2729129" cy="2585849"/>
          </a:xfrm>
          <a:custGeom>
            <a:rect b="b" l="l" r="r" t="t"/>
            <a:pathLst>
              <a:path extrusionOk="0" h="2585849" w="2729129">
                <a:moveTo>
                  <a:pt x="0" y="0"/>
                </a:moveTo>
                <a:lnTo>
                  <a:pt x="2729129" y="0"/>
                </a:lnTo>
                <a:lnTo>
                  <a:pt x="2729129" y="2585849"/>
                </a:lnTo>
                <a:lnTo>
                  <a:pt x="0" y="25858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30"/>
          <p:cNvSpPr/>
          <p:nvPr/>
        </p:nvSpPr>
        <p:spPr>
          <a:xfrm rot="-6185645">
            <a:off x="-3517281" y="60686"/>
            <a:ext cx="9901401" cy="8812247"/>
          </a:xfrm>
          <a:custGeom>
            <a:rect b="b" l="l" r="r" t="t"/>
            <a:pathLst>
              <a:path extrusionOk="0" h="8812247" w="9901401">
                <a:moveTo>
                  <a:pt x="0" y="0"/>
                </a:moveTo>
                <a:lnTo>
                  <a:pt x="9901400" y="0"/>
                </a:lnTo>
                <a:lnTo>
                  <a:pt x="9901400" y="8812247"/>
                </a:lnTo>
                <a:lnTo>
                  <a:pt x="0" y="8812247"/>
                </a:lnTo>
                <a:lnTo>
                  <a:pt x="0" y="0"/>
                </a:lnTo>
                <a:close/>
              </a:path>
            </a:pathLst>
          </a:custGeom>
          <a:blipFill rotWithShape="1">
            <a:blip r:embed="rId4">
              <a:alphaModFix amt="5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30"/>
          <p:cNvSpPr/>
          <p:nvPr/>
        </p:nvSpPr>
        <p:spPr>
          <a:xfrm rot="-447366">
            <a:off x="7083089" y="303005"/>
            <a:ext cx="1517793" cy="1451390"/>
          </a:xfrm>
          <a:custGeom>
            <a:rect b="b" l="l" r="r" t="t"/>
            <a:pathLst>
              <a:path extrusionOk="0" h="1451390" w="1517793">
                <a:moveTo>
                  <a:pt x="0" y="0"/>
                </a:moveTo>
                <a:lnTo>
                  <a:pt x="1517794" y="0"/>
                </a:lnTo>
                <a:lnTo>
                  <a:pt x="1517794" y="1451390"/>
                </a:lnTo>
                <a:lnTo>
                  <a:pt x="0" y="14513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16" name="Google Shape;416;p30"/>
          <p:cNvCxnSpPr/>
          <p:nvPr/>
        </p:nvCxnSpPr>
        <p:spPr>
          <a:xfrm>
            <a:off x="264176" y="1009650"/>
            <a:ext cx="10310820" cy="0"/>
          </a:xfrm>
          <a:prstGeom prst="straightConnector1">
            <a:avLst/>
          </a:prstGeom>
          <a:noFill/>
          <a:ln cap="flat" cmpd="sng" w="38100">
            <a:solidFill>
              <a:srgbClr val="FFFFFF"/>
            </a:solidFill>
            <a:prstDash val="solid"/>
            <a:round/>
            <a:headEnd len="sm" w="sm" type="none"/>
            <a:tailEnd len="sm" w="sm" type="none"/>
          </a:ln>
        </p:spPr>
      </p:cxnSp>
      <p:sp>
        <p:nvSpPr>
          <p:cNvPr id="417" name="Google Shape;417;p30"/>
          <p:cNvSpPr/>
          <p:nvPr/>
        </p:nvSpPr>
        <p:spPr>
          <a:xfrm>
            <a:off x="485574" y="3310496"/>
            <a:ext cx="7926518" cy="5154326"/>
          </a:xfrm>
          <a:custGeom>
            <a:rect b="b" l="l" r="r" t="t"/>
            <a:pathLst>
              <a:path extrusionOk="0" h="5154326" w="7926518">
                <a:moveTo>
                  <a:pt x="0" y="0"/>
                </a:moveTo>
                <a:lnTo>
                  <a:pt x="7926518" y="0"/>
                </a:lnTo>
                <a:lnTo>
                  <a:pt x="7926518" y="5154326"/>
                </a:lnTo>
                <a:lnTo>
                  <a:pt x="0" y="5154326"/>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30"/>
          <p:cNvSpPr/>
          <p:nvPr/>
        </p:nvSpPr>
        <p:spPr>
          <a:xfrm>
            <a:off x="10375061" y="3945273"/>
            <a:ext cx="6702865" cy="2396455"/>
          </a:xfrm>
          <a:custGeom>
            <a:rect b="b" l="l" r="r" t="t"/>
            <a:pathLst>
              <a:path extrusionOk="0" h="2396455" w="6702865">
                <a:moveTo>
                  <a:pt x="0" y="0"/>
                </a:moveTo>
                <a:lnTo>
                  <a:pt x="6702865" y="0"/>
                </a:lnTo>
                <a:lnTo>
                  <a:pt x="6702865" y="2396454"/>
                </a:lnTo>
                <a:lnTo>
                  <a:pt x="0" y="2396454"/>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30"/>
          <p:cNvSpPr txBox="1"/>
          <p:nvPr/>
        </p:nvSpPr>
        <p:spPr>
          <a:xfrm>
            <a:off x="264176" y="124937"/>
            <a:ext cx="16002500"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czytanie i zapisywanie do plików</a:t>
            </a:r>
            <a:endParaRPr/>
          </a:p>
        </p:txBody>
      </p:sp>
      <p:sp>
        <p:nvSpPr>
          <p:cNvPr id="420" name="Google Shape;420;p30"/>
          <p:cNvSpPr txBox="1"/>
          <p:nvPr/>
        </p:nvSpPr>
        <p:spPr>
          <a:xfrm>
            <a:off x="359795" y="1610518"/>
            <a:ext cx="6918577" cy="1263015"/>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Przechowywanie tablic na dysku w formie binarnej (</a:t>
            </a:r>
            <a:r>
              <a:rPr b="0" i="0" lang="en-US" sz="2400" u="none" cap="none" strike="noStrike">
                <a:solidFill>
                  <a:srgbClr val="38B6FF"/>
                </a:solidFill>
                <a:latin typeface="Emblema One"/>
                <a:ea typeface="Emblema One"/>
                <a:cs typeface="Emblema One"/>
                <a:sym typeface="Emblema One"/>
              </a:rPr>
              <a:t>np.save()</a:t>
            </a:r>
            <a:r>
              <a:rPr b="0" i="0" lang="en-US" sz="2400" u="none" cap="none" strike="noStrike">
                <a:solidFill>
                  <a:srgbClr val="FFFFFF"/>
                </a:solidFill>
                <a:latin typeface="Emblema One"/>
                <a:ea typeface="Emblema One"/>
                <a:cs typeface="Emblema One"/>
                <a:sym typeface="Emblema One"/>
              </a:rPr>
              <a:t> oraz </a:t>
            </a:r>
            <a:r>
              <a:rPr b="0" i="0" lang="en-US" sz="2400" u="none" cap="none" strike="noStrike">
                <a:solidFill>
                  <a:srgbClr val="38B6FF"/>
                </a:solidFill>
                <a:latin typeface="Emblema One"/>
                <a:ea typeface="Emblema One"/>
                <a:cs typeface="Emblema One"/>
                <a:sym typeface="Emblema One"/>
              </a:rPr>
              <a:t>np.load()</a:t>
            </a:r>
            <a:r>
              <a:rPr b="0" i="0" lang="en-US" sz="2400" u="none" cap="none" strike="noStrike">
                <a:solidFill>
                  <a:srgbClr val="FFFFFF"/>
                </a:solidFill>
                <a:latin typeface="Emblema One"/>
                <a:ea typeface="Emblema One"/>
                <a:cs typeface="Emblema One"/>
                <a:sym typeface="Emblema One"/>
              </a:rPr>
              <a:t> )</a:t>
            </a:r>
            <a:endParaRPr/>
          </a:p>
        </p:txBody>
      </p:sp>
      <p:sp>
        <p:nvSpPr>
          <p:cNvPr id="421" name="Google Shape;421;p30"/>
          <p:cNvSpPr txBox="1"/>
          <p:nvPr/>
        </p:nvSpPr>
        <p:spPr>
          <a:xfrm>
            <a:off x="9985911" y="2047481"/>
            <a:ext cx="6918577" cy="1263015"/>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Wczytywanie danych z plików tekstowych (</a:t>
            </a:r>
            <a:r>
              <a:rPr b="0" i="0" lang="en-US" sz="2400" u="none" cap="none" strike="noStrike">
                <a:solidFill>
                  <a:srgbClr val="38B6FF"/>
                </a:solidFill>
                <a:latin typeface="Emblema One"/>
                <a:ea typeface="Emblema One"/>
                <a:cs typeface="Emblema One"/>
                <a:sym typeface="Emblema One"/>
              </a:rPr>
              <a:t>np.savetxt()</a:t>
            </a:r>
            <a:r>
              <a:rPr b="0" i="0" lang="en-US" sz="2400" u="none" cap="none" strike="noStrike">
                <a:solidFill>
                  <a:srgbClr val="FFFFFF"/>
                </a:solidFill>
                <a:latin typeface="Emblema One"/>
                <a:ea typeface="Emblema One"/>
                <a:cs typeface="Emblema One"/>
                <a:sym typeface="Emblema One"/>
              </a:rPr>
              <a:t> oraz </a:t>
            </a:r>
            <a:r>
              <a:rPr b="0" i="0" lang="en-US" sz="2400" u="none" cap="none" strike="noStrike">
                <a:solidFill>
                  <a:srgbClr val="38B6FF"/>
                </a:solidFill>
                <a:latin typeface="Emblema One"/>
                <a:ea typeface="Emblema One"/>
                <a:cs typeface="Emblema One"/>
                <a:sym typeface="Emblema One"/>
              </a:rPr>
              <a:t>np.loadtxt()</a:t>
            </a:r>
            <a:r>
              <a:rPr b="0" i="0" lang="en-US" sz="2400" u="none" cap="none" strike="noStrike">
                <a:solidFill>
                  <a:srgbClr val="FFFFFF"/>
                </a:solidFill>
                <a:latin typeface="Emblema One"/>
                <a:ea typeface="Emblema One"/>
                <a:cs typeface="Emblema One"/>
                <a:sym typeface="Emblema One"/>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25" name="Shape 425"/>
        <p:cNvGrpSpPr/>
        <p:nvPr/>
      </p:nvGrpSpPr>
      <p:grpSpPr>
        <a:xfrm>
          <a:off x="0" y="0"/>
          <a:ext cx="0" cy="0"/>
          <a:chOff x="0" y="0"/>
          <a:chExt cx="0" cy="0"/>
        </a:xfrm>
      </p:grpSpPr>
      <p:sp>
        <p:nvSpPr>
          <p:cNvPr id="426" name="Google Shape;426;p31"/>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31"/>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28" name="Google Shape;428;p31"/>
          <p:cNvCxnSpPr/>
          <p:nvPr/>
        </p:nvCxnSpPr>
        <p:spPr>
          <a:xfrm>
            <a:off x="287337" y="932482"/>
            <a:ext cx="10310820" cy="0"/>
          </a:xfrm>
          <a:prstGeom prst="straightConnector1">
            <a:avLst/>
          </a:prstGeom>
          <a:noFill/>
          <a:ln cap="flat" cmpd="sng" w="38100">
            <a:solidFill>
              <a:srgbClr val="FFFFFF"/>
            </a:solidFill>
            <a:prstDash val="solid"/>
            <a:round/>
            <a:headEnd len="sm" w="sm" type="none"/>
            <a:tailEnd len="sm" w="sm" type="none"/>
          </a:ln>
        </p:spPr>
      </p:cxnSp>
      <p:sp>
        <p:nvSpPr>
          <p:cNvPr id="429" name="Google Shape;429;p31"/>
          <p:cNvSpPr/>
          <p:nvPr/>
        </p:nvSpPr>
        <p:spPr>
          <a:xfrm>
            <a:off x="359461" y="1094407"/>
            <a:ext cx="6959476" cy="8740968"/>
          </a:xfrm>
          <a:custGeom>
            <a:rect b="b" l="l" r="r" t="t"/>
            <a:pathLst>
              <a:path extrusionOk="0" h="8740968" w="6959476">
                <a:moveTo>
                  <a:pt x="0" y="0"/>
                </a:moveTo>
                <a:lnTo>
                  <a:pt x="6959476" y="0"/>
                </a:lnTo>
                <a:lnTo>
                  <a:pt x="6959476" y="8740969"/>
                </a:lnTo>
                <a:lnTo>
                  <a:pt x="0" y="8740969"/>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31"/>
          <p:cNvSpPr/>
          <p:nvPr/>
        </p:nvSpPr>
        <p:spPr>
          <a:xfrm>
            <a:off x="8948098" y="7065380"/>
            <a:ext cx="8311202" cy="2578655"/>
          </a:xfrm>
          <a:custGeom>
            <a:rect b="b" l="l" r="r" t="t"/>
            <a:pathLst>
              <a:path extrusionOk="0" h="2578655" w="8311202">
                <a:moveTo>
                  <a:pt x="0" y="0"/>
                </a:moveTo>
                <a:lnTo>
                  <a:pt x="8311202" y="0"/>
                </a:lnTo>
                <a:lnTo>
                  <a:pt x="8311202" y="2578655"/>
                </a:lnTo>
                <a:lnTo>
                  <a:pt x="0" y="2578655"/>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31"/>
          <p:cNvSpPr txBox="1"/>
          <p:nvPr/>
        </p:nvSpPr>
        <p:spPr>
          <a:xfrm>
            <a:off x="287337" y="94042"/>
            <a:ext cx="17776617" cy="67945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FFFFFF"/>
                </a:solidFill>
                <a:latin typeface="Emblema One"/>
                <a:ea typeface="Emblema One"/>
                <a:cs typeface="Emblema One"/>
                <a:sym typeface="Emblema One"/>
              </a:rPr>
              <a:t>NumPy - algebra liniowa oraz generator liczb losowych</a:t>
            </a:r>
            <a:endParaRPr/>
          </a:p>
        </p:txBody>
      </p:sp>
      <p:sp>
        <p:nvSpPr>
          <p:cNvPr id="432" name="Google Shape;432;p31"/>
          <p:cNvSpPr txBox="1"/>
          <p:nvPr/>
        </p:nvSpPr>
        <p:spPr>
          <a:xfrm>
            <a:off x="7575620" y="1056307"/>
            <a:ext cx="5859610" cy="3520251"/>
          </a:xfrm>
          <a:prstGeom prst="rect">
            <a:avLst/>
          </a:prstGeom>
          <a:noFill/>
          <a:ln>
            <a:noFill/>
          </a:ln>
        </p:spPr>
        <p:txBody>
          <a:bodyPr anchorCtr="0" anchor="t" bIns="0" lIns="0" spcFirstLastPara="1" rIns="0" wrap="square" tIns="0">
            <a:spAutoFit/>
          </a:bodyPr>
          <a:lstStyle/>
          <a:p>
            <a:pPr indent="0" lvl="0" marL="0" marR="0" rtl="0" algn="l">
              <a:lnSpc>
                <a:spcPct val="140060"/>
              </a:lnSpc>
              <a:spcBef>
                <a:spcPts val="0"/>
              </a:spcBef>
              <a:spcAft>
                <a:spcPts val="0"/>
              </a:spcAft>
              <a:buNone/>
            </a:pPr>
            <a:r>
              <a:rPr lang="en-US" sz="1977">
                <a:solidFill>
                  <a:srgbClr val="FFFFFF"/>
                </a:solidFill>
                <a:latin typeface="Emblema One"/>
                <a:ea typeface="Emblema One"/>
                <a:cs typeface="Emblema One"/>
                <a:sym typeface="Emblema One"/>
              </a:rPr>
              <a:t>Moduł algebraiczny </a:t>
            </a:r>
            <a:r>
              <a:rPr lang="en-US" sz="1977">
                <a:solidFill>
                  <a:srgbClr val="38B6FF"/>
                </a:solidFill>
                <a:latin typeface="Emblema One"/>
                <a:ea typeface="Emblema One"/>
                <a:cs typeface="Emblema One"/>
                <a:sym typeface="Emblema One"/>
              </a:rPr>
              <a:t>np.linalg </a:t>
            </a:r>
            <a:r>
              <a:rPr lang="en-US" sz="1977">
                <a:solidFill>
                  <a:srgbClr val="FFFFFF"/>
                </a:solidFill>
                <a:latin typeface="Emblema One"/>
                <a:ea typeface="Emblema One"/>
                <a:cs typeface="Emblema One"/>
                <a:sym typeface="Emblema One"/>
              </a:rPr>
              <a:t>oferuje różne metody do stosowania algebry liniowej na tablicach. Dzięki jego wykorzystaniu można znaleźć:</a:t>
            </a:r>
            <a:endParaRPr/>
          </a:p>
          <a:p>
            <a:pPr indent="-213512" lvl="1" marL="427027" marR="0" rtl="0" algn="l">
              <a:lnSpc>
                <a:spcPct val="140060"/>
              </a:lnSpc>
              <a:spcBef>
                <a:spcPts val="0"/>
              </a:spcBef>
              <a:spcAft>
                <a:spcPts val="0"/>
              </a:spcAft>
              <a:buClr>
                <a:srgbClr val="FFFFFF"/>
              </a:buClr>
              <a:buSzPts val="1977"/>
              <a:buFont typeface="Arial"/>
              <a:buChar char="•"/>
            </a:pPr>
            <a:r>
              <a:rPr b="0" i="0" lang="en-US" sz="1977" u="none" cap="none" strike="noStrike">
                <a:solidFill>
                  <a:srgbClr val="FFFFFF"/>
                </a:solidFill>
                <a:latin typeface="Emblema One"/>
                <a:ea typeface="Emblema One"/>
                <a:cs typeface="Emblema One"/>
                <a:sym typeface="Emblema One"/>
              </a:rPr>
              <a:t>rząd macierzy</a:t>
            </a:r>
            <a:endParaRPr/>
          </a:p>
          <a:p>
            <a:pPr indent="-213512" lvl="1" marL="427027" marR="0" rtl="0" algn="l">
              <a:lnSpc>
                <a:spcPct val="140060"/>
              </a:lnSpc>
              <a:spcBef>
                <a:spcPts val="0"/>
              </a:spcBef>
              <a:spcAft>
                <a:spcPts val="0"/>
              </a:spcAft>
              <a:buClr>
                <a:srgbClr val="FFFFFF"/>
              </a:buClr>
              <a:buSzPts val="1977"/>
              <a:buFont typeface="Arial"/>
              <a:buChar char="•"/>
            </a:pPr>
            <a:r>
              <a:rPr b="0" i="0" lang="en-US" sz="1977" u="none" cap="none" strike="noStrike">
                <a:solidFill>
                  <a:srgbClr val="FFFFFF"/>
                </a:solidFill>
                <a:latin typeface="Emblema One"/>
                <a:ea typeface="Emblema One"/>
                <a:cs typeface="Emblema One"/>
                <a:sym typeface="Emblema One"/>
              </a:rPr>
              <a:t>wyznacznik macierzy</a:t>
            </a:r>
            <a:endParaRPr/>
          </a:p>
          <a:p>
            <a:pPr indent="-213512" lvl="1" marL="427027" marR="0" rtl="0" algn="l">
              <a:lnSpc>
                <a:spcPct val="140060"/>
              </a:lnSpc>
              <a:spcBef>
                <a:spcPts val="0"/>
              </a:spcBef>
              <a:spcAft>
                <a:spcPts val="0"/>
              </a:spcAft>
              <a:buClr>
                <a:srgbClr val="FFFFFF"/>
              </a:buClr>
              <a:buSzPts val="1977"/>
              <a:buFont typeface="Arial"/>
              <a:buChar char="•"/>
            </a:pPr>
            <a:r>
              <a:rPr b="0" i="0" lang="en-US" sz="1977" u="none" cap="none" strike="noStrike">
                <a:solidFill>
                  <a:srgbClr val="FFFFFF"/>
                </a:solidFill>
                <a:latin typeface="Emblema One"/>
                <a:ea typeface="Emblema One"/>
                <a:cs typeface="Emblema One"/>
                <a:sym typeface="Emblema One"/>
              </a:rPr>
              <a:t>iloczyn skalarny</a:t>
            </a:r>
            <a:endParaRPr/>
          </a:p>
          <a:p>
            <a:pPr indent="-213512" lvl="1" marL="427027" marR="0" rtl="0" algn="l">
              <a:lnSpc>
                <a:spcPct val="140060"/>
              </a:lnSpc>
              <a:spcBef>
                <a:spcPts val="0"/>
              </a:spcBef>
              <a:spcAft>
                <a:spcPts val="0"/>
              </a:spcAft>
              <a:buClr>
                <a:srgbClr val="FFFFFF"/>
              </a:buClr>
              <a:buSzPts val="1977"/>
              <a:buFont typeface="Arial"/>
              <a:buChar char="•"/>
            </a:pPr>
            <a:r>
              <a:rPr b="0" i="0" lang="en-US" sz="1977" u="none" cap="none" strike="noStrike">
                <a:solidFill>
                  <a:srgbClr val="FFFFFF"/>
                </a:solidFill>
                <a:latin typeface="Emblema One"/>
                <a:ea typeface="Emblema One"/>
                <a:cs typeface="Emblema One"/>
                <a:sym typeface="Emblema One"/>
              </a:rPr>
              <a:t>rozwiązywać równania liniowego z wykorzystaniem macierzy</a:t>
            </a:r>
            <a:endParaRPr/>
          </a:p>
          <a:p>
            <a:pPr indent="-213512" lvl="1" marL="427027" marR="0" rtl="0" algn="l">
              <a:lnSpc>
                <a:spcPct val="140060"/>
              </a:lnSpc>
              <a:spcBef>
                <a:spcPts val="0"/>
              </a:spcBef>
              <a:spcAft>
                <a:spcPts val="0"/>
              </a:spcAft>
              <a:buClr>
                <a:srgbClr val="FFFFFF"/>
              </a:buClr>
              <a:buSzPts val="1977"/>
              <a:buFont typeface="Arial"/>
              <a:buChar char="•"/>
            </a:pPr>
            <a:r>
              <a:rPr b="0" i="0" lang="en-US" sz="1977" u="none" cap="none" strike="noStrike">
                <a:solidFill>
                  <a:srgbClr val="FFFFFF"/>
                </a:solidFill>
                <a:latin typeface="Emblema One"/>
                <a:ea typeface="Emblema One"/>
                <a:cs typeface="Emblema One"/>
                <a:sym typeface="Emblema One"/>
              </a:rPr>
              <a:t>itp</a:t>
            </a:r>
            <a:endParaRPr/>
          </a:p>
        </p:txBody>
      </p:sp>
      <p:sp>
        <p:nvSpPr>
          <p:cNvPr id="433" name="Google Shape;433;p31"/>
          <p:cNvSpPr txBox="1"/>
          <p:nvPr/>
        </p:nvSpPr>
        <p:spPr>
          <a:xfrm>
            <a:off x="10505425" y="4681334"/>
            <a:ext cx="5859610" cy="2060197"/>
          </a:xfrm>
          <a:prstGeom prst="rect">
            <a:avLst/>
          </a:prstGeom>
          <a:noFill/>
          <a:ln>
            <a:noFill/>
          </a:ln>
        </p:spPr>
        <p:txBody>
          <a:bodyPr anchorCtr="0" anchor="t" bIns="0" lIns="0" spcFirstLastPara="1" rIns="0" wrap="square" tIns="0">
            <a:spAutoFit/>
          </a:bodyPr>
          <a:lstStyle/>
          <a:p>
            <a:pPr indent="0" lvl="0" marL="0" marR="0" rtl="0" algn="l">
              <a:lnSpc>
                <a:spcPct val="140060"/>
              </a:lnSpc>
              <a:spcBef>
                <a:spcPts val="0"/>
              </a:spcBef>
              <a:spcAft>
                <a:spcPts val="0"/>
              </a:spcAft>
              <a:buNone/>
            </a:pPr>
            <a:r>
              <a:rPr lang="en-US" sz="1977">
                <a:solidFill>
                  <a:srgbClr val="FFFFFF"/>
                </a:solidFill>
                <a:latin typeface="Emblema One"/>
                <a:ea typeface="Emblema One"/>
                <a:cs typeface="Emblema One"/>
                <a:sym typeface="Emblema One"/>
              </a:rPr>
              <a:t>Moduł random w NumPy uzupełnia wbudowany w Python-a moduł random o funkcje do efektywnego generowania całych tablic próbek wykorzystując różne rozkłady prawdopodobieństwa.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91" name="Shape 91"/>
        <p:cNvGrpSpPr/>
        <p:nvPr/>
      </p:nvGrpSpPr>
      <p:grpSpPr>
        <a:xfrm>
          <a:off x="0" y="0"/>
          <a:ext cx="0" cy="0"/>
          <a:chOff x="0" y="0"/>
          <a:chExt cx="0" cy="0"/>
        </a:xfrm>
      </p:grpSpPr>
      <p:sp>
        <p:nvSpPr>
          <p:cNvPr id="92" name="Google Shape;92;p14"/>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4"/>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
          <p:cNvSpPr/>
          <p:nvPr/>
        </p:nvSpPr>
        <p:spPr>
          <a:xfrm>
            <a:off x="12720395" y="1433875"/>
            <a:ext cx="5469956" cy="5469956"/>
          </a:xfrm>
          <a:custGeom>
            <a:rect b="b" l="l" r="r" t="t"/>
            <a:pathLst>
              <a:path extrusionOk="0" h="5469956" w="5469956">
                <a:moveTo>
                  <a:pt x="0" y="0"/>
                </a:moveTo>
                <a:lnTo>
                  <a:pt x="5469956" y="0"/>
                </a:lnTo>
                <a:lnTo>
                  <a:pt x="5469956" y="5469956"/>
                </a:lnTo>
                <a:lnTo>
                  <a:pt x="0" y="5469956"/>
                </a:lnTo>
                <a:lnTo>
                  <a:pt x="0" y="0"/>
                </a:lnTo>
                <a:close/>
              </a:path>
            </a:pathLst>
          </a:custGeom>
          <a:blipFill rotWithShape="1">
            <a:blip r:embed="rId5">
              <a:alphaModFix/>
            </a:blip>
            <a:stretch>
              <a:fillRect b="0" l="-2848" r="-2849" t="-56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4"/>
          <p:cNvSpPr/>
          <p:nvPr/>
        </p:nvSpPr>
        <p:spPr>
          <a:xfrm rot="-447366">
            <a:off x="17494525" y="9179016"/>
            <a:ext cx="4068454" cy="389045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6" name="Google Shape;96;p14"/>
          <p:cNvCxnSpPr/>
          <p:nvPr/>
        </p:nvCxnSpPr>
        <p:spPr>
          <a:xfrm>
            <a:off x="314517" y="1019175"/>
            <a:ext cx="11978021" cy="0"/>
          </a:xfrm>
          <a:prstGeom prst="straightConnector1">
            <a:avLst/>
          </a:prstGeom>
          <a:noFill/>
          <a:ln cap="flat" cmpd="sng" w="38100">
            <a:solidFill>
              <a:srgbClr val="FFFFFF"/>
            </a:solidFill>
            <a:prstDash val="solid"/>
            <a:round/>
            <a:headEnd len="sm" w="sm" type="none"/>
            <a:tailEnd len="sm" w="sm" type="none"/>
          </a:ln>
        </p:spPr>
      </p:cxnSp>
      <p:sp>
        <p:nvSpPr>
          <p:cNvPr id="97" name="Google Shape;97;p14"/>
          <p:cNvSpPr txBox="1"/>
          <p:nvPr/>
        </p:nvSpPr>
        <p:spPr>
          <a:xfrm>
            <a:off x="0" y="107932"/>
            <a:ext cx="17083501" cy="7219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Dane jako integralną częścią współczesnego świata.</a:t>
            </a:r>
            <a:endParaRPr/>
          </a:p>
        </p:txBody>
      </p:sp>
      <p:sp>
        <p:nvSpPr>
          <p:cNvPr id="98" name="Google Shape;98;p14"/>
          <p:cNvSpPr txBox="1"/>
          <p:nvPr/>
        </p:nvSpPr>
        <p:spPr>
          <a:xfrm>
            <a:off x="252441" y="1386250"/>
            <a:ext cx="12040098" cy="194437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None/>
            </a:pPr>
            <a:r>
              <a:rPr lang="en-US" sz="2199">
                <a:solidFill>
                  <a:srgbClr val="FFFFFF"/>
                </a:solidFill>
                <a:latin typeface="Emblema One"/>
                <a:ea typeface="Emblema One"/>
                <a:cs typeface="Emblema One"/>
                <a:sym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endParaRPr/>
          </a:p>
        </p:txBody>
      </p:sp>
      <p:sp>
        <p:nvSpPr>
          <p:cNvPr id="99" name="Google Shape;99;p14"/>
          <p:cNvSpPr txBox="1"/>
          <p:nvPr/>
        </p:nvSpPr>
        <p:spPr>
          <a:xfrm>
            <a:off x="252441" y="3549677"/>
            <a:ext cx="10115239"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Współczesne zbiory danych, ze względu na swoją skalę, zostały określone mianem BIG DATA. Charakteryzują się one ogromnymi rozmiarami i złożonością, co wymaga zastosowania nowoczesnych technologii do ich analizy.</a:t>
            </a:r>
            <a:endParaRPr/>
          </a:p>
        </p:txBody>
      </p:sp>
      <p:sp>
        <p:nvSpPr>
          <p:cNvPr id="100" name="Google Shape;100;p14"/>
          <p:cNvSpPr txBox="1"/>
          <p:nvPr/>
        </p:nvSpPr>
        <p:spPr>
          <a:xfrm>
            <a:off x="0" y="7684475"/>
            <a:ext cx="18288000" cy="11093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200">
                <a:solidFill>
                  <a:srgbClr val="FFFFFF"/>
                </a:solidFill>
                <a:latin typeface="Emblema One"/>
                <a:ea typeface="Emblema One"/>
                <a:cs typeface="Emblema One"/>
                <a:sym typeface="Emblema One"/>
              </a:rPr>
              <a:t>Właśnie w tym aspekcie pracy w zebranymi danymi przydatna staje się Data Science.</a:t>
            </a:r>
            <a:endParaRPr/>
          </a:p>
        </p:txBody>
      </p:sp>
      <p:cxnSp>
        <p:nvCxnSpPr>
          <p:cNvPr id="101" name="Google Shape;101;p14"/>
          <p:cNvCxnSpPr/>
          <p:nvPr/>
        </p:nvCxnSpPr>
        <p:spPr>
          <a:xfrm>
            <a:off x="7366134" y="5537938"/>
            <a:ext cx="1156567" cy="2003233"/>
          </a:xfrm>
          <a:prstGeom prst="straightConnector1">
            <a:avLst/>
          </a:prstGeom>
          <a:noFill/>
          <a:ln cap="flat" cmpd="sng" w="38100">
            <a:solidFill>
              <a:srgbClr val="FFFFFF"/>
            </a:solidFill>
            <a:prstDash val="solid"/>
            <a:round/>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7" name="Shape 437"/>
        <p:cNvGrpSpPr/>
        <p:nvPr/>
      </p:nvGrpSpPr>
      <p:grpSpPr>
        <a:xfrm>
          <a:off x="0" y="0"/>
          <a:ext cx="0" cy="0"/>
          <a:chOff x="0" y="0"/>
          <a:chExt cx="0" cy="0"/>
        </a:xfrm>
      </p:grpSpPr>
      <p:sp>
        <p:nvSpPr>
          <p:cNvPr id="438" name="Google Shape;438;p32"/>
          <p:cNvSpPr/>
          <p:nvPr/>
        </p:nvSpPr>
        <p:spPr>
          <a:xfrm rot="-1199663">
            <a:off x="3953584" y="-5400116"/>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mt="78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32"/>
          <p:cNvSpPr/>
          <p:nvPr/>
        </p:nvSpPr>
        <p:spPr>
          <a:xfrm rot="-2715964">
            <a:off x="16702153" y="2321965"/>
            <a:ext cx="2207918" cy="2092002"/>
          </a:xfrm>
          <a:custGeom>
            <a:rect b="b" l="l" r="r" t="t"/>
            <a:pathLst>
              <a:path extrusionOk="0" h="2092002" w="2207918">
                <a:moveTo>
                  <a:pt x="0" y="0"/>
                </a:moveTo>
                <a:lnTo>
                  <a:pt x="2207918" y="0"/>
                </a:lnTo>
                <a:lnTo>
                  <a:pt x="2207918" y="2092003"/>
                </a:lnTo>
                <a:lnTo>
                  <a:pt x="0" y="209200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32"/>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mt="8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32"/>
          <p:cNvSpPr/>
          <p:nvPr/>
        </p:nvSpPr>
        <p:spPr>
          <a:xfrm>
            <a:off x="6317917" y="1028700"/>
            <a:ext cx="5799139" cy="8878992"/>
          </a:xfrm>
          <a:custGeom>
            <a:rect b="b" l="l" r="r" t="t"/>
            <a:pathLst>
              <a:path extrusionOk="0" h="8878992" w="5799139">
                <a:moveTo>
                  <a:pt x="0" y="0"/>
                </a:moveTo>
                <a:lnTo>
                  <a:pt x="5799138" y="0"/>
                </a:lnTo>
                <a:lnTo>
                  <a:pt x="5799138" y="8878992"/>
                </a:lnTo>
                <a:lnTo>
                  <a:pt x="0" y="8878992"/>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32"/>
          <p:cNvSpPr txBox="1"/>
          <p:nvPr/>
        </p:nvSpPr>
        <p:spPr>
          <a:xfrm>
            <a:off x="231600" y="131849"/>
            <a:ext cx="11885455"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reshaping</a:t>
            </a:r>
            <a:endParaRPr/>
          </a:p>
        </p:txBody>
      </p:sp>
      <p:cxnSp>
        <p:nvCxnSpPr>
          <p:cNvPr id="443" name="Google Shape;443;p32"/>
          <p:cNvCxnSpPr/>
          <p:nvPr/>
        </p:nvCxnSpPr>
        <p:spPr>
          <a:xfrm>
            <a:off x="287337" y="932482"/>
            <a:ext cx="10310820" cy="0"/>
          </a:xfrm>
          <a:prstGeom prst="straightConnector1">
            <a:avLst/>
          </a:prstGeom>
          <a:noFill/>
          <a:ln cap="flat" cmpd="sng" w="38100">
            <a:solidFill>
              <a:srgbClr val="FFFFFF"/>
            </a:solidFill>
            <a:prstDash val="solid"/>
            <a:round/>
            <a:headEnd len="sm" w="sm" type="none"/>
            <a:tailEnd len="sm" w="sm" type="none"/>
          </a:ln>
        </p:spPr>
      </p:cxnSp>
      <p:grpSp>
        <p:nvGrpSpPr>
          <p:cNvPr id="444" name="Google Shape;444;p32"/>
          <p:cNvGrpSpPr/>
          <p:nvPr/>
        </p:nvGrpSpPr>
        <p:grpSpPr>
          <a:xfrm>
            <a:off x="287337" y="5328582"/>
            <a:ext cx="6030578" cy="1151414"/>
            <a:chOff x="0" y="-47625"/>
            <a:chExt cx="8040772" cy="1535218"/>
          </a:xfrm>
        </p:grpSpPr>
        <p:pic>
          <p:nvPicPr>
            <p:cNvPr id="445" name="Google Shape;445;p32"/>
            <p:cNvPicPr preferRelativeResize="0"/>
            <p:nvPr/>
          </p:nvPicPr>
          <p:blipFill rotWithShape="1">
            <a:blip r:embed="rId6">
              <a:alphaModFix/>
            </a:blip>
            <a:srcRect b="0" l="0" r="0" t="0"/>
            <a:stretch/>
          </p:blipFill>
          <p:spPr>
            <a:xfrm>
              <a:off x="6174103" y="561796"/>
              <a:ext cx="1866669" cy="364000"/>
            </a:xfrm>
            <a:prstGeom prst="rect">
              <a:avLst/>
            </a:prstGeom>
            <a:noFill/>
            <a:ln>
              <a:noFill/>
            </a:ln>
          </p:spPr>
        </p:pic>
        <p:sp>
          <p:nvSpPr>
            <p:cNvPr id="446" name="Google Shape;446;p32"/>
            <p:cNvSpPr txBox="1"/>
            <p:nvPr/>
          </p:nvSpPr>
          <p:spPr>
            <a:xfrm>
              <a:off x="0" y="-47625"/>
              <a:ext cx="6715862" cy="15352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Użycie metody </a:t>
              </a:r>
              <a:r>
                <a:rPr lang="en-US" sz="2199">
                  <a:solidFill>
                    <a:srgbClr val="38B6FF"/>
                  </a:solidFill>
                  <a:latin typeface="Emblema One"/>
                  <a:ea typeface="Emblema One"/>
                  <a:cs typeface="Emblema One"/>
                  <a:sym typeface="Emblema One"/>
                </a:rPr>
                <a:t>ravel()</a:t>
              </a:r>
              <a:r>
                <a:rPr lang="en-US" sz="2199">
                  <a:solidFill>
                    <a:srgbClr val="FFFFFF"/>
                  </a:solidFill>
                  <a:latin typeface="Emblema One"/>
                  <a:ea typeface="Emblema One"/>
                  <a:cs typeface="Emblema One"/>
                  <a:sym typeface="Emblema One"/>
                </a:rPr>
                <a:t> nie powoduje powstanie kopii tablicy</a:t>
              </a:r>
              <a:endParaRPr/>
            </a:p>
          </p:txBody>
        </p:sp>
      </p:grpSp>
      <p:grpSp>
        <p:nvGrpSpPr>
          <p:cNvPr id="447" name="Google Shape;447;p32"/>
          <p:cNvGrpSpPr/>
          <p:nvPr/>
        </p:nvGrpSpPr>
        <p:grpSpPr>
          <a:xfrm>
            <a:off x="12117055" y="7120215"/>
            <a:ext cx="5874311" cy="1151414"/>
            <a:chOff x="0" y="-47625"/>
            <a:chExt cx="7832414" cy="1535218"/>
          </a:xfrm>
        </p:grpSpPr>
        <p:pic>
          <p:nvPicPr>
            <p:cNvPr id="448" name="Google Shape;448;p32"/>
            <p:cNvPicPr preferRelativeResize="0"/>
            <p:nvPr/>
          </p:nvPicPr>
          <p:blipFill rotWithShape="1">
            <a:blip r:embed="rId6">
              <a:alphaModFix/>
            </a:blip>
            <a:srcRect b="0" l="0" r="0" t="0"/>
            <a:stretch/>
          </p:blipFill>
          <p:spPr>
            <a:xfrm rot="10800000">
              <a:off x="0" y="561796"/>
              <a:ext cx="1866669" cy="364000"/>
            </a:xfrm>
            <a:prstGeom prst="rect">
              <a:avLst/>
            </a:prstGeom>
            <a:noFill/>
            <a:ln>
              <a:noFill/>
            </a:ln>
          </p:spPr>
        </p:pic>
        <p:sp>
          <p:nvSpPr>
            <p:cNvPr id="449" name="Google Shape;449;p32"/>
            <p:cNvSpPr txBox="1"/>
            <p:nvPr/>
          </p:nvSpPr>
          <p:spPr>
            <a:xfrm>
              <a:off x="1896757" y="-47625"/>
              <a:ext cx="5935657" cy="15352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Użycie metody </a:t>
              </a:r>
              <a:r>
                <a:rPr lang="en-US" sz="2199">
                  <a:solidFill>
                    <a:srgbClr val="38B6FF"/>
                  </a:solidFill>
                  <a:latin typeface="Emblema One"/>
                  <a:ea typeface="Emblema One"/>
                  <a:cs typeface="Emblema One"/>
                  <a:sym typeface="Emblema One"/>
                </a:rPr>
                <a:t>flatten() </a:t>
              </a:r>
              <a:r>
                <a:rPr lang="en-US" sz="2199">
                  <a:solidFill>
                    <a:srgbClr val="FFFFFF"/>
                  </a:solidFill>
                  <a:latin typeface="Emblema One"/>
                  <a:ea typeface="Emblema One"/>
                  <a:cs typeface="Emblema One"/>
                  <a:sym typeface="Emblema One"/>
                </a:rPr>
                <a:t>powoduje powstanie kopii tablicy</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453" name="Shape 453"/>
        <p:cNvGrpSpPr/>
        <p:nvPr/>
      </p:nvGrpSpPr>
      <p:grpSpPr>
        <a:xfrm>
          <a:off x="0" y="0"/>
          <a:ext cx="0" cy="0"/>
          <a:chOff x="0" y="0"/>
          <a:chExt cx="0" cy="0"/>
        </a:xfrm>
      </p:grpSpPr>
      <p:sp>
        <p:nvSpPr>
          <p:cNvPr id="454" name="Google Shape;454;p33"/>
          <p:cNvSpPr/>
          <p:nvPr/>
        </p:nvSpPr>
        <p:spPr>
          <a:xfrm rot="4494633">
            <a:off x="-1550025" y="4941571"/>
            <a:ext cx="2605188" cy="2468415"/>
          </a:xfrm>
          <a:custGeom>
            <a:rect b="b" l="l" r="r" t="t"/>
            <a:pathLst>
              <a:path extrusionOk="0" h="2468415" w="2605188">
                <a:moveTo>
                  <a:pt x="0" y="0"/>
                </a:moveTo>
                <a:lnTo>
                  <a:pt x="2605187" y="0"/>
                </a:lnTo>
                <a:lnTo>
                  <a:pt x="2605187" y="2468415"/>
                </a:lnTo>
                <a:lnTo>
                  <a:pt x="0" y="24684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33"/>
          <p:cNvSpPr/>
          <p:nvPr/>
        </p:nvSpPr>
        <p:spPr>
          <a:xfrm>
            <a:off x="15131878" y="-1954515"/>
            <a:ext cx="5225712" cy="4650884"/>
          </a:xfrm>
          <a:custGeom>
            <a:rect b="b" l="l" r="r" t="t"/>
            <a:pathLst>
              <a:path extrusionOk="0" h="4650884" w="5225712">
                <a:moveTo>
                  <a:pt x="0" y="0"/>
                </a:moveTo>
                <a:lnTo>
                  <a:pt x="5225712" y="0"/>
                </a:lnTo>
                <a:lnTo>
                  <a:pt x="5225712" y="4650884"/>
                </a:lnTo>
                <a:lnTo>
                  <a:pt x="0" y="465088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33"/>
          <p:cNvSpPr/>
          <p:nvPr/>
        </p:nvSpPr>
        <p:spPr>
          <a:xfrm rot="313119">
            <a:off x="4616339" y="7316210"/>
            <a:ext cx="5693252" cy="5444172"/>
          </a:xfrm>
          <a:custGeom>
            <a:rect b="b" l="l" r="r" t="t"/>
            <a:pathLst>
              <a:path extrusionOk="0" h="5444172" w="5693252">
                <a:moveTo>
                  <a:pt x="0" y="0"/>
                </a:moveTo>
                <a:lnTo>
                  <a:pt x="5693252" y="0"/>
                </a:lnTo>
                <a:lnTo>
                  <a:pt x="5693252" y="5444172"/>
                </a:lnTo>
                <a:lnTo>
                  <a:pt x="0" y="544417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57" name="Google Shape;457;p33"/>
          <p:cNvCxnSpPr/>
          <p:nvPr/>
        </p:nvCxnSpPr>
        <p:spPr>
          <a:xfrm>
            <a:off x="287337" y="932482"/>
            <a:ext cx="10310820" cy="0"/>
          </a:xfrm>
          <a:prstGeom prst="straightConnector1">
            <a:avLst/>
          </a:prstGeom>
          <a:noFill/>
          <a:ln cap="flat" cmpd="sng" w="38100">
            <a:solidFill>
              <a:srgbClr val="FFFFFF"/>
            </a:solidFill>
            <a:prstDash val="solid"/>
            <a:round/>
            <a:headEnd len="sm" w="sm" type="none"/>
            <a:tailEnd len="sm" w="sm" type="none"/>
          </a:ln>
        </p:spPr>
      </p:cxnSp>
      <p:sp>
        <p:nvSpPr>
          <p:cNvPr id="458" name="Google Shape;458;p33"/>
          <p:cNvSpPr/>
          <p:nvPr/>
        </p:nvSpPr>
        <p:spPr>
          <a:xfrm>
            <a:off x="5807650" y="1323125"/>
            <a:ext cx="6044682" cy="8604164"/>
          </a:xfrm>
          <a:custGeom>
            <a:rect b="b" l="l" r="r" t="t"/>
            <a:pathLst>
              <a:path extrusionOk="0" h="9009596" w="6464901">
                <a:moveTo>
                  <a:pt x="0" y="0"/>
                </a:moveTo>
                <a:lnTo>
                  <a:pt x="6464900" y="0"/>
                </a:lnTo>
                <a:lnTo>
                  <a:pt x="6464900" y="9009596"/>
                </a:lnTo>
                <a:lnTo>
                  <a:pt x="0" y="9009596"/>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33"/>
          <p:cNvSpPr txBox="1"/>
          <p:nvPr/>
        </p:nvSpPr>
        <p:spPr>
          <a:xfrm>
            <a:off x="236663" y="124842"/>
            <a:ext cx="15561711"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łączenie oraz dzielenie tablic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63" name="Shape 463"/>
        <p:cNvGrpSpPr/>
        <p:nvPr/>
      </p:nvGrpSpPr>
      <p:grpSpPr>
        <a:xfrm>
          <a:off x="0" y="0"/>
          <a:ext cx="0" cy="0"/>
          <a:chOff x="0" y="0"/>
          <a:chExt cx="0" cy="0"/>
        </a:xfrm>
      </p:grpSpPr>
      <p:sp>
        <p:nvSpPr>
          <p:cNvPr id="464" name="Google Shape;464;p34"/>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34"/>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6" name="Google Shape;466;p34"/>
          <p:cNvCxnSpPr/>
          <p:nvPr/>
        </p:nvCxnSpPr>
        <p:spPr>
          <a:xfrm>
            <a:off x="291056" y="1009650"/>
            <a:ext cx="10310820" cy="0"/>
          </a:xfrm>
          <a:prstGeom prst="straightConnector1">
            <a:avLst/>
          </a:prstGeom>
          <a:noFill/>
          <a:ln cap="flat" cmpd="sng" w="38100">
            <a:solidFill>
              <a:srgbClr val="FFFFFF"/>
            </a:solidFill>
            <a:prstDash val="solid"/>
            <a:round/>
            <a:headEnd len="sm" w="sm" type="none"/>
            <a:tailEnd len="sm" w="sm" type="none"/>
          </a:ln>
        </p:spPr>
      </p:cxnSp>
      <p:grpSp>
        <p:nvGrpSpPr>
          <p:cNvPr id="467" name="Google Shape;467;p34"/>
          <p:cNvGrpSpPr/>
          <p:nvPr/>
        </p:nvGrpSpPr>
        <p:grpSpPr>
          <a:xfrm>
            <a:off x="4436196" y="1028700"/>
            <a:ext cx="2425050" cy="899932"/>
            <a:chOff x="0" y="0"/>
            <a:chExt cx="3233400" cy="1199909"/>
          </a:xfrm>
        </p:grpSpPr>
        <p:cxnSp>
          <p:nvCxnSpPr>
            <p:cNvPr id="468" name="Google Shape;468;p34"/>
            <p:cNvCxnSpPr/>
            <p:nvPr/>
          </p:nvCxnSpPr>
          <p:spPr>
            <a:xfrm>
              <a:off x="1616688" y="0"/>
              <a:ext cx="0" cy="758234"/>
            </a:xfrm>
            <a:prstGeom prst="straightConnector1">
              <a:avLst/>
            </a:prstGeom>
            <a:noFill/>
            <a:ln cap="flat" cmpd="sng" w="50800">
              <a:solidFill>
                <a:srgbClr val="FFFFFF"/>
              </a:solidFill>
              <a:prstDash val="solid"/>
              <a:round/>
              <a:headEnd len="sm" w="sm" type="none"/>
              <a:tailEnd len="sm" w="sm" type="none"/>
            </a:ln>
          </p:spPr>
        </p:cxnSp>
        <p:sp>
          <p:nvSpPr>
            <p:cNvPr id="469" name="Google Shape;469;p34"/>
            <p:cNvSpPr txBox="1"/>
            <p:nvPr/>
          </p:nvSpPr>
          <p:spPr>
            <a:xfrm>
              <a:off x="0" y="748709"/>
              <a:ext cx="3233400" cy="451200"/>
            </a:xfrm>
            <a:prstGeom prst="rect">
              <a:avLst/>
            </a:prstGeom>
            <a:solidFill>
              <a:srgbClr val="B7B7B7"/>
            </a:solid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Custom ufunc</a:t>
              </a:r>
              <a:endParaRPr/>
            </a:p>
          </p:txBody>
        </p:sp>
      </p:grpSp>
      <p:grpSp>
        <p:nvGrpSpPr>
          <p:cNvPr id="470" name="Google Shape;470;p34"/>
          <p:cNvGrpSpPr/>
          <p:nvPr/>
        </p:nvGrpSpPr>
        <p:grpSpPr>
          <a:xfrm>
            <a:off x="9421137" y="1071394"/>
            <a:ext cx="2188350" cy="899932"/>
            <a:chOff x="0" y="0"/>
            <a:chExt cx="2917800" cy="1199909"/>
          </a:xfrm>
        </p:grpSpPr>
        <p:cxnSp>
          <p:nvCxnSpPr>
            <p:cNvPr id="471" name="Google Shape;471;p34"/>
            <p:cNvCxnSpPr/>
            <p:nvPr/>
          </p:nvCxnSpPr>
          <p:spPr>
            <a:xfrm>
              <a:off x="1458912" y="0"/>
              <a:ext cx="0" cy="758234"/>
            </a:xfrm>
            <a:prstGeom prst="straightConnector1">
              <a:avLst/>
            </a:prstGeom>
            <a:noFill/>
            <a:ln cap="flat" cmpd="sng" w="50800">
              <a:solidFill>
                <a:srgbClr val="FFFFFF"/>
              </a:solidFill>
              <a:prstDash val="solid"/>
              <a:round/>
              <a:headEnd len="sm" w="sm" type="none"/>
              <a:tailEnd len="sm" w="sm" type="none"/>
            </a:ln>
          </p:spPr>
        </p:cxnSp>
        <p:sp>
          <p:nvSpPr>
            <p:cNvPr id="472" name="Google Shape;472;p34"/>
            <p:cNvSpPr txBox="1"/>
            <p:nvPr/>
          </p:nvSpPr>
          <p:spPr>
            <a:xfrm>
              <a:off x="0" y="748709"/>
              <a:ext cx="2917800" cy="451200"/>
            </a:xfrm>
            <a:prstGeom prst="rect">
              <a:avLst/>
            </a:prstGeom>
            <a:solidFill>
              <a:srgbClr val="B7B7B7"/>
            </a:solid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indirect sort</a:t>
              </a:r>
              <a:endParaRPr/>
            </a:p>
          </p:txBody>
        </p:sp>
      </p:grpSp>
      <p:cxnSp>
        <p:nvCxnSpPr>
          <p:cNvPr id="473" name="Google Shape;473;p34"/>
          <p:cNvCxnSpPr/>
          <p:nvPr/>
        </p:nvCxnSpPr>
        <p:spPr>
          <a:xfrm flipH="1">
            <a:off x="5206941" y="1960596"/>
            <a:ext cx="441771" cy="1248484"/>
          </a:xfrm>
          <a:prstGeom prst="straightConnector1">
            <a:avLst/>
          </a:prstGeom>
          <a:noFill/>
          <a:ln cap="flat" cmpd="sng" w="38100">
            <a:solidFill>
              <a:srgbClr val="FFFFFF"/>
            </a:solidFill>
            <a:prstDash val="solid"/>
            <a:round/>
            <a:headEnd len="sm" w="sm" type="none"/>
            <a:tailEnd len="med" w="med" type="triangle"/>
          </a:ln>
        </p:spPr>
      </p:cxnSp>
      <p:cxnSp>
        <p:nvCxnSpPr>
          <p:cNvPr id="474" name="Google Shape;474;p34"/>
          <p:cNvCxnSpPr/>
          <p:nvPr/>
        </p:nvCxnSpPr>
        <p:spPr>
          <a:xfrm>
            <a:off x="10534371" y="2003290"/>
            <a:ext cx="675161" cy="936814"/>
          </a:xfrm>
          <a:prstGeom prst="straightConnector1">
            <a:avLst/>
          </a:prstGeom>
          <a:noFill/>
          <a:ln cap="flat" cmpd="sng" w="38100">
            <a:solidFill>
              <a:srgbClr val="FFFFFF"/>
            </a:solidFill>
            <a:prstDash val="solid"/>
            <a:round/>
            <a:headEnd len="sm" w="sm" type="none"/>
            <a:tailEnd len="med" w="med" type="triangle"/>
          </a:ln>
        </p:spPr>
      </p:cxnSp>
      <p:sp>
        <p:nvSpPr>
          <p:cNvPr id="475" name="Google Shape;475;p34"/>
          <p:cNvSpPr/>
          <p:nvPr/>
        </p:nvSpPr>
        <p:spPr>
          <a:xfrm>
            <a:off x="194414" y="4829600"/>
            <a:ext cx="8390404" cy="5214681"/>
          </a:xfrm>
          <a:custGeom>
            <a:rect b="b" l="l" r="r" t="t"/>
            <a:pathLst>
              <a:path extrusionOk="0" h="5214681" w="8390404">
                <a:moveTo>
                  <a:pt x="0" y="0"/>
                </a:moveTo>
                <a:lnTo>
                  <a:pt x="8390404" y="0"/>
                </a:lnTo>
                <a:lnTo>
                  <a:pt x="8390404" y="5214681"/>
                </a:lnTo>
                <a:lnTo>
                  <a:pt x="0" y="5214681"/>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 name="Google Shape;476;p34"/>
          <p:cNvSpPr/>
          <p:nvPr/>
        </p:nvSpPr>
        <p:spPr>
          <a:xfrm>
            <a:off x="11209525" y="4518175"/>
            <a:ext cx="6239132" cy="5526088"/>
          </a:xfrm>
          <a:custGeom>
            <a:rect b="b" l="l" r="r" t="t"/>
            <a:pathLst>
              <a:path extrusionOk="0" h="5741390" w="6482215">
                <a:moveTo>
                  <a:pt x="0" y="0"/>
                </a:moveTo>
                <a:lnTo>
                  <a:pt x="6482215" y="0"/>
                </a:lnTo>
                <a:lnTo>
                  <a:pt x="6482215" y="5741390"/>
                </a:lnTo>
                <a:lnTo>
                  <a:pt x="0" y="574139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34"/>
          <p:cNvSpPr txBox="1"/>
          <p:nvPr/>
        </p:nvSpPr>
        <p:spPr>
          <a:xfrm>
            <a:off x="291056" y="191437"/>
            <a:ext cx="17586728"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customowe ufunc oraz indirect sort</a:t>
            </a:r>
            <a:endParaRPr/>
          </a:p>
        </p:txBody>
      </p:sp>
      <p:sp>
        <p:nvSpPr>
          <p:cNvPr id="478" name="Google Shape;478;p34"/>
          <p:cNvSpPr txBox="1"/>
          <p:nvPr/>
        </p:nvSpPr>
        <p:spPr>
          <a:xfrm>
            <a:off x="524103" y="3405392"/>
            <a:ext cx="8095800" cy="12279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099">
                <a:solidFill>
                  <a:srgbClr val="38B6FF"/>
                </a:solidFill>
                <a:latin typeface="Emblema One"/>
                <a:ea typeface="Emblema One"/>
                <a:cs typeface="Emblema One"/>
                <a:sym typeface="Emblema One"/>
              </a:rPr>
              <a:t>np.frompyfunc</a:t>
            </a:r>
            <a:r>
              <a:rPr lang="en-US" sz="2099">
                <a:solidFill>
                  <a:srgbClr val="FFFFFF"/>
                </a:solidFill>
                <a:latin typeface="Emblema One"/>
                <a:ea typeface="Emblema One"/>
                <a:cs typeface="Emblema One"/>
                <a:sym typeface="Emblema One"/>
              </a:rPr>
              <a:t> akceptuje jako argumenty nazwę funkcji, liczbę argumentów wejściowych oraz liczbę argumentów zwracanych przez funkcję.</a:t>
            </a:r>
            <a:endParaRPr sz="1300"/>
          </a:p>
        </p:txBody>
      </p:sp>
      <p:sp>
        <p:nvSpPr>
          <p:cNvPr id="479" name="Google Shape;479;p34"/>
          <p:cNvSpPr txBox="1"/>
          <p:nvPr/>
        </p:nvSpPr>
        <p:spPr>
          <a:xfrm>
            <a:off x="10048408" y="3007560"/>
            <a:ext cx="8100900" cy="12279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099">
                <a:solidFill>
                  <a:srgbClr val="FFFFFF"/>
                </a:solidFill>
                <a:latin typeface="Emblema One"/>
                <a:ea typeface="Emblema One"/>
                <a:cs typeface="Emblema One"/>
                <a:sym typeface="Emblema One"/>
              </a:rPr>
              <a:t>Chcąc posortować dane na podstawie jednej tablicy lub wielu tablicy. Służą do tego funkcje </a:t>
            </a:r>
            <a:r>
              <a:rPr lang="en-US" sz="2099">
                <a:solidFill>
                  <a:srgbClr val="38B6FF"/>
                </a:solidFill>
                <a:latin typeface="Emblema One"/>
                <a:ea typeface="Emblema One"/>
                <a:cs typeface="Emblema One"/>
                <a:sym typeface="Emblema One"/>
              </a:rPr>
              <a:t>np.argsort()</a:t>
            </a:r>
            <a:r>
              <a:rPr lang="en-US" sz="2099">
                <a:solidFill>
                  <a:srgbClr val="FFFFFF"/>
                </a:solidFill>
                <a:latin typeface="Emblema One"/>
                <a:ea typeface="Emblema One"/>
                <a:cs typeface="Emblema One"/>
                <a:sym typeface="Emblema One"/>
              </a:rPr>
              <a:t> oraz </a:t>
            </a:r>
            <a:r>
              <a:rPr lang="en-US" sz="2099">
                <a:solidFill>
                  <a:srgbClr val="38B6FF"/>
                </a:solidFill>
                <a:latin typeface="Emblema One"/>
                <a:ea typeface="Emblema One"/>
                <a:cs typeface="Emblema One"/>
                <a:sym typeface="Emblema One"/>
              </a:rPr>
              <a:t>np.lexsort()</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52FF"/>
            </a:gs>
            <a:gs pos="100000">
              <a:srgbClr val="FF914D"/>
            </a:gs>
          </a:gsLst>
          <a:lin ang="0" scaled="0"/>
        </a:gradFill>
      </p:bgPr>
    </p:bg>
    <p:spTree>
      <p:nvGrpSpPr>
        <p:cNvPr id="483" name="Shape 483"/>
        <p:cNvGrpSpPr/>
        <p:nvPr/>
      </p:nvGrpSpPr>
      <p:grpSpPr>
        <a:xfrm>
          <a:off x="0" y="0"/>
          <a:ext cx="0" cy="0"/>
          <a:chOff x="0" y="0"/>
          <a:chExt cx="0" cy="0"/>
        </a:xfrm>
      </p:grpSpPr>
      <p:sp>
        <p:nvSpPr>
          <p:cNvPr id="484" name="Google Shape;484;p35"/>
          <p:cNvSpPr/>
          <p:nvPr/>
        </p:nvSpPr>
        <p:spPr>
          <a:xfrm>
            <a:off x="-2758421" y="-4071960"/>
            <a:ext cx="7995755" cy="7575978"/>
          </a:xfrm>
          <a:custGeom>
            <a:rect b="b" l="l" r="r" t="t"/>
            <a:pathLst>
              <a:path extrusionOk="0" h="7575978" w="7995755">
                <a:moveTo>
                  <a:pt x="0" y="0"/>
                </a:moveTo>
                <a:lnTo>
                  <a:pt x="7995755" y="0"/>
                </a:lnTo>
                <a:lnTo>
                  <a:pt x="7995755" y="7575978"/>
                </a:lnTo>
                <a:lnTo>
                  <a:pt x="0" y="75759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5"/>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35"/>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35"/>
          <p:cNvSpPr/>
          <p:nvPr/>
        </p:nvSpPr>
        <p:spPr>
          <a:xfrm rot="-447366">
            <a:off x="16027215" y="834177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35"/>
          <p:cNvSpPr/>
          <p:nvPr/>
        </p:nvSpPr>
        <p:spPr>
          <a:xfrm>
            <a:off x="4007945" y="3067009"/>
            <a:ext cx="10272111" cy="4152982"/>
          </a:xfrm>
          <a:custGeom>
            <a:rect b="b" l="l" r="r" t="t"/>
            <a:pathLst>
              <a:path extrusionOk="0" h="4152982" w="10272111">
                <a:moveTo>
                  <a:pt x="0" y="0"/>
                </a:moveTo>
                <a:lnTo>
                  <a:pt x="10272110" y="0"/>
                </a:lnTo>
                <a:lnTo>
                  <a:pt x="10272110" y="4152982"/>
                </a:lnTo>
                <a:lnTo>
                  <a:pt x="0" y="415298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2" name="Shape 492"/>
        <p:cNvGrpSpPr/>
        <p:nvPr/>
      </p:nvGrpSpPr>
      <p:grpSpPr>
        <a:xfrm>
          <a:off x="0" y="0"/>
          <a:ext cx="0" cy="0"/>
          <a:chOff x="0" y="0"/>
          <a:chExt cx="0" cy="0"/>
        </a:xfrm>
      </p:grpSpPr>
      <p:sp>
        <p:nvSpPr>
          <p:cNvPr id="493" name="Google Shape;493;p36"/>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36"/>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95" name="Google Shape;495;p36"/>
          <p:cNvCxnSpPr/>
          <p:nvPr/>
        </p:nvCxnSpPr>
        <p:spPr>
          <a:xfrm>
            <a:off x="476557" y="903907"/>
            <a:ext cx="10326859" cy="0"/>
          </a:xfrm>
          <a:prstGeom prst="straightConnector1">
            <a:avLst/>
          </a:prstGeom>
          <a:noFill/>
          <a:ln cap="flat" cmpd="sng" w="38100">
            <a:solidFill>
              <a:srgbClr val="FFFFFF"/>
            </a:solidFill>
            <a:prstDash val="solid"/>
            <a:round/>
            <a:headEnd len="sm" w="sm" type="none"/>
            <a:tailEnd len="sm" w="sm" type="none"/>
          </a:ln>
        </p:spPr>
      </p:cxnSp>
      <p:sp>
        <p:nvSpPr>
          <p:cNvPr id="496" name="Google Shape;496;p36"/>
          <p:cNvSpPr/>
          <p:nvPr/>
        </p:nvSpPr>
        <p:spPr>
          <a:xfrm>
            <a:off x="5587252" y="3961203"/>
            <a:ext cx="3292208" cy="2382736"/>
          </a:xfrm>
          <a:custGeom>
            <a:rect b="b" l="l" r="r" t="t"/>
            <a:pathLst>
              <a:path extrusionOk="0" h="2382736" w="3292208">
                <a:moveTo>
                  <a:pt x="0" y="0"/>
                </a:moveTo>
                <a:lnTo>
                  <a:pt x="3292208" y="0"/>
                </a:lnTo>
                <a:lnTo>
                  <a:pt x="3292208" y="2382736"/>
                </a:lnTo>
                <a:lnTo>
                  <a:pt x="0" y="23827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36"/>
          <p:cNvSpPr txBox="1"/>
          <p:nvPr/>
        </p:nvSpPr>
        <p:spPr>
          <a:xfrm>
            <a:off x="476522" y="205734"/>
            <a:ext cx="16465276" cy="562102"/>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lang="en-US" sz="3800">
                <a:solidFill>
                  <a:srgbClr val="FFFFFF"/>
                </a:solidFill>
                <a:latin typeface="Emblema One"/>
                <a:ea typeface="Emblema One"/>
                <a:cs typeface="Emblema One"/>
                <a:sym typeface="Emblema One"/>
              </a:rPr>
              <a:t>Pandas - wprowadzenie oraz instalacja</a:t>
            </a:r>
            <a:endParaRPr/>
          </a:p>
        </p:txBody>
      </p:sp>
      <p:sp>
        <p:nvSpPr>
          <p:cNvPr id="498" name="Google Shape;498;p36"/>
          <p:cNvSpPr txBox="1"/>
          <p:nvPr/>
        </p:nvSpPr>
        <p:spPr>
          <a:xfrm>
            <a:off x="583769" y="1250820"/>
            <a:ext cx="12576534" cy="23348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endParaRPr/>
          </a:p>
        </p:txBody>
      </p:sp>
      <p:sp>
        <p:nvSpPr>
          <p:cNvPr id="499" name="Google Shape;499;p36"/>
          <p:cNvSpPr txBox="1"/>
          <p:nvPr/>
        </p:nvSpPr>
        <p:spPr>
          <a:xfrm>
            <a:off x="9299193" y="4275528"/>
            <a:ext cx="7960107" cy="4441825"/>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269874" lvl="1" marL="539749"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Emblema One"/>
                <a:ea typeface="Emblema One"/>
                <a:cs typeface="Emblema One"/>
                <a:sym typeface="Emblema One"/>
              </a:rPr>
              <a:t>Jeżeli używamy menedżera pakietów PIP to wierszu poleceń wystarczy wpisać:</a:t>
            </a:r>
            <a:endParaRPr/>
          </a:p>
          <a:p>
            <a:pPr indent="-359833" lvl="2" marL="1079499" marR="0" rtl="0" algn="l">
              <a:lnSpc>
                <a:spcPct val="140016"/>
              </a:lnSpc>
              <a:spcBef>
                <a:spcPts val="0"/>
              </a:spcBef>
              <a:spcAft>
                <a:spcPts val="0"/>
              </a:spcAft>
              <a:buClr>
                <a:srgbClr val="38B6FF"/>
              </a:buClr>
              <a:buSzPts val="2499"/>
              <a:buFont typeface="Arial"/>
              <a:buChar char="⚬"/>
            </a:pPr>
            <a:r>
              <a:rPr b="0" i="0" lang="en-US" sz="2499" u="none" cap="none" strike="noStrike">
                <a:solidFill>
                  <a:srgbClr val="38B6FF"/>
                </a:solidFill>
                <a:latin typeface="Paytone One"/>
                <a:ea typeface="Paytone One"/>
                <a:cs typeface="Paytone One"/>
                <a:sym typeface="Paytone One"/>
              </a:rPr>
              <a:t>pip install pandas</a:t>
            </a:r>
            <a:endParaRPr/>
          </a:p>
          <a:p>
            <a:pPr indent="-269874" lvl="1" marL="539749"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Emblema One"/>
                <a:ea typeface="Emblema One"/>
                <a:cs typeface="Emblema One"/>
                <a:sym typeface="Emblema One"/>
              </a:rPr>
              <a:t>Przyjęło się importować bibliotekę Pandas w poniższy sposób:</a:t>
            </a:r>
            <a:endParaRPr/>
          </a:p>
          <a:p>
            <a:pPr indent="-359833" lvl="2" marL="1079499" marR="0" rtl="0" algn="l">
              <a:lnSpc>
                <a:spcPct val="140016"/>
              </a:lnSpc>
              <a:spcBef>
                <a:spcPts val="0"/>
              </a:spcBef>
              <a:spcAft>
                <a:spcPts val="0"/>
              </a:spcAft>
              <a:buClr>
                <a:srgbClr val="38B6FF"/>
              </a:buClr>
              <a:buSzPts val="2499"/>
              <a:buFont typeface="Arial"/>
              <a:buChar char="⚬"/>
            </a:pPr>
            <a:r>
              <a:rPr b="0" i="0" lang="en-US" sz="2499" u="none" cap="none" strike="noStrike">
                <a:solidFill>
                  <a:srgbClr val="38B6FF"/>
                </a:solidFill>
                <a:latin typeface="Paytone One"/>
                <a:ea typeface="Paytone One"/>
                <a:cs typeface="Paytone One"/>
                <a:sym typeface="Paytone One"/>
              </a:rPr>
              <a:t>import pandas as pd</a:t>
            </a:r>
            <a:endParaRPr/>
          </a:p>
          <a:p>
            <a:pPr indent="-269874" lvl="1" marL="539749"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Paytone One"/>
                <a:ea typeface="Paytone One"/>
                <a:cs typeface="Paytone One"/>
                <a:sym typeface="Paytone One"/>
              </a:rPr>
              <a:t>Dodatkowo w pliku przyjęło się dodawać:</a:t>
            </a:r>
            <a:endParaRPr/>
          </a:p>
          <a:p>
            <a:pPr indent="-359833" lvl="2" marL="1079499" marR="0" rtl="0" algn="l">
              <a:lnSpc>
                <a:spcPct val="140016"/>
              </a:lnSpc>
              <a:spcBef>
                <a:spcPts val="0"/>
              </a:spcBef>
              <a:spcAft>
                <a:spcPts val="0"/>
              </a:spcAft>
              <a:buClr>
                <a:srgbClr val="38B6FF"/>
              </a:buClr>
              <a:buSzPts val="2499"/>
              <a:buFont typeface="Arial"/>
              <a:buChar char="⚬"/>
            </a:pPr>
            <a:r>
              <a:rPr b="0" i="0" lang="en-US" sz="2499" u="none" cap="none" strike="noStrike">
                <a:solidFill>
                  <a:srgbClr val="38B6FF"/>
                </a:solidFill>
                <a:latin typeface="Paytone One"/>
                <a:ea typeface="Paytone One"/>
                <a:cs typeface="Paytone One"/>
                <a:sym typeface="Paytone One"/>
              </a:rPr>
              <a:t>from pandas import Series, DataFrame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03" name="Shape 503"/>
        <p:cNvGrpSpPr/>
        <p:nvPr/>
      </p:nvGrpSpPr>
      <p:grpSpPr>
        <a:xfrm>
          <a:off x="0" y="0"/>
          <a:ext cx="0" cy="0"/>
          <a:chOff x="0" y="0"/>
          <a:chExt cx="0" cy="0"/>
        </a:xfrm>
      </p:grpSpPr>
      <p:sp>
        <p:nvSpPr>
          <p:cNvPr id="504" name="Google Shape;504;p37"/>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37"/>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37"/>
          <p:cNvSpPr/>
          <p:nvPr/>
        </p:nvSpPr>
        <p:spPr>
          <a:xfrm rot="1705580">
            <a:off x="-2272318" y="6805079"/>
            <a:ext cx="7824542" cy="6963843"/>
          </a:xfrm>
          <a:custGeom>
            <a:rect b="b" l="l" r="r" t="t"/>
            <a:pathLst>
              <a:path extrusionOk="0" h="6963843" w="7824542">
                <a:moveTo>
                  <a:pt x="0" y="0"/>
                </a:moveTo>
                <a:lnTo>
                  <a:pt x="7824543" y="0"/>
                </a:lnTo>
                <a:lnTo>
                  <a:pt x="7824543" y="6963842"/>
                </a:lnTo>
                <a:lnTo>
                  <a:pt x="0" y="6963842"/>
                </a:lnTo>
                <a:lnTo>
                  <a:pt x="0" y="0"/>
                </a:lnTo>
                <a:close/>
              </a:path>
            </a:pathLst>
          </a:custGeom>
          <a:blipFill rotWithShape="1">
            <a:blip r:embed="rId5">
              <a:alphaModFix amt="8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37"/>
          <p:cNvSpPr/>
          <p:nvPr/>
        </p:nvSpPr>
        <p:spPr>
          <a:xfrm rot="6959566">
            <a:off x="-1035521" y="-931024"/>
            <a:ext cx="2895099" cy="2768439"/>
          </a:xfrm>
          <a:custGeom>
            <a:rect b="b" l="l" r="r" t="t"/>
            <a:pathLst>
              <a:path extrusionOk="0" h="2768439" w="2895099">
                <a:moveTo>
                  <a:pt x="0" y="0"/>
                </a:moveTo>
                <a:lnTo>
                  <a:pt x="2895099" y="0"/>
                </a:lnTo>
                <a:lnTo>
                  <a:pt x="2895099"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37"/>
          <p:cNvSpPr txBox="1"/>
          <p:nvPr/>
        </p:nvSpPr>
        <p:spPr>
          <a:xfrm>
            <a:off x="2290633" y="49336"/>
            <a:ext cx="14069617" cy="7219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Series</a:t>
            </a:r>
            <a:endParaRPr/>
          </a:p>
        </p:txBody>
      </p:sp>
      <p:cxnSp>
        <p:nvCxnSpPr>
          <p:cNvPr id="509" name="Google Shape;509;p37"/>
          <p:cNvCxnSpPr/>
          <p:nvPr/>
        </p:nvCxnSpPr>
        <p:spPr>
          <a:xfrm>
            <a:off x="2290633" y="790381"/>
            <a:ext cx="10326859" cy="0"/>
          </a:xfrm>
          <a:prstGeom prst="straightConnector1">
            <a:avLst/>
          </a:prstGeom>
          <a:noFill/>
          <a:ln cap="flat" cmpd="sng" w="38100">
            <a:solidFill>
              <a:srgbClr val="FFFFFF"/>
            </a:solidFill>
            <a:prstDash val="solid"/>
            <a:round/>
            <a:headEnd len="sm" w="sm" type="none"/>
            <a:tailEnd len="sm" w="sm" type="none"/>
          </a:ln>
        </p:spPr>
      </p:cxnSp>
      <p:sp>
        <p:nvSpPr>
          <p:cNvPr id="510" name="Google Shape;510;p37"/>
          <p:cNvSpPr/>
          <p:nvPr/>
        </p:nvSpPr>
        <p:spPr>
          <a:xfrm rot="9961388">
            <a:off x="5837536" y="894080"/>
            <a:ext cx="807476" cy="869103"/>
          </a:xfrm>
          <a:custGeom>
            <a:rect b="b" l="l" r="r" t="t"/>
            <a:pathLst>
              <a:path extrusionOk="0" h="869103" w="807476">
                <a:moveTo>
                  <a:pt x="0" y="0"/>
                </a:moveTo>
                <a:lnTo>
                  <a:pt x="807476" y="0"/>
                </a:lnTo>
                <a:lnTo>
                  <a:pt x="807476" y="869103"/>
                </a:lnTo>
                <a:lnTo>
                  <a:pt x="0" y="86910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37"/>
          <p:cNvSpPr/>
          <p:nvPr/>
        </p:nvSpPr>
        <p:spPr>
          <a:xfrm>
            <a:off x="9493209" y="0"/>
            <a:ext cx="8794791" cy="10287000"/>
          </a:xfrm>
          <a:custGeom>
            <a:rect b="b" l="l" r="r" t="t"/>
            <a:pathLst>
              <a:path extrusionOk="0" h="10287000" w="8794791">
                <a:moveTo>
                  <a:pt x="0" y="0"/>
                </a:moveTo>
                <a:lnTo>
                  <a:pt x="8794791" y="0"/>
                </a:lnTo>
                <a:lnTo>
                  <a:pt x="8794791" y="10287000"/>
                </a:lnTo>
                <a:lnTo>
                  <a:pt x="0" y="10287000"/>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7"/>
          <p:cNvSpPr txBox="1"/>
          <p:nvPr/>
        </p:nvSpPr>
        <p:spPr>
          <a:xfrm>
            <a:off x="0" y="1695336"/>
            <a:ext cx="6895475" cy="19443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Jednowymiarowy obiekt przypominający tablicę, zawierający zestaw danych (dowolnego typu obsługiwanego przez NumPy) oraz powiązaną z nią tablicą indeksów.</a:t>
            </a:r>
            <a:endParaRPr/>
          </a:p>
        </p:txBody>
      </p:sp>
      <p:pic>
        <p:nvPicPr>
          <p:cNvPr id="513" name="Google Shape;513;p37"/>
          <p:cNvPicPr preferRelativeResize="0"/>
          <p:nvPr/>
        </p:nvPicPr>
        <p:blipFill rotWithShape="1">
          <a:blip r:embed="rId8">
            <a:alphaModFix/>
          </a:blip>
          <a:srcRect b="0" l="0" r="0" t="0"/>
          <a:stretch/>
        </p:blipFill>
        <p:spPr>
          <a:xfrm>
            <a:off x="8150317" y="7637117"/>
            <a:ext cx="1400002" cy="273000"/>
          </a:xfrm>
          <a:prstGeom prst="rect">
            <a:avLst/>
          </a:prstGeom>
          <a:noFill/>
          <a:ln>
            <a:noFill/>
          </a:ln>
        </p:spPr>
      </p:pic>
      <p:sp>
        <p:nvSpPr>
          <p:cNvPr id="514" name="Google Shape;514;p37"/>
          <p:cNvSpPr txBox="1"/>
          <p:nvPr/>
        </p:nvSpPr>
        <p:spPr>
          <a:xfrm>
            <a:off x="3113421" y="7304645"/>
            <a:ext cx="5036897" cy="11633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Możliwe jest wykonywanie na obiekcie </a:t>
            </a:r>
            <a:r>
              <a:rPr lang="en-US" sz="2199">
                <a:solidFill>
                  <a:srgbClr val="38B6FF"/>
                </a:solidFill>
                <a:latin typeface="Emblema One"/>
                <a:ea typeface="Emblema One"/>
                <a:cs typeface="Emblema One"/>
                <a:sym typeface="Emblema One"/>
              </a:rPr>
              <a:t>Series</a:t>
            </a:r>
            <a:r>
              <a:rPr lang="en-US" sz="2199">
                <a:solidFill>
                  <a:srgbClr val="FFFFFF"/>
                </a:solidFill>
                <a:latin typeface="Emblema One"/>
                <a:ea typeface="Emblema One"/>
                <a:cs typeface="Emblema One"/>
                <a:sym typeface="Emblema One"/>
              </a:rPr>
              <a:t> operacji zdefiniowanych w </a:t>
            </a:r>
            <a:r>
              <a:rPr lang="en-US" sz="2199">
                <a:solidFill>
                  <a:srgbClr val="38B6FF"/>
                </a:solidFill>
                <a:latin typeface="Emblema One"/>
                <a:ea typeface="Emblema One"/>
                <a:cs typeface="Emblema One"/>
                <a:sym typeface="Emblema One"/>
              </a:rPr>
              <a:t>NumPy</a:t>
            </a:r>
            <a:endParaRPr/>
          </a:p>
        </p:txBody>
      </p:sp>
      <p:pic>
        <p:nvPicPr>
          <p:cNvPr id="515" name="Google Shape;515;p37"/>
          <p:cNvPicPr preferRelativeResize="0"/>
          <p:nvPr/>
        </p:nvPicPr>
        <p:blipFill rotWithShape="1">
          <a:blip r:embed="rId8">
            <a:alphaModFix/>
          </a:blip>
          <a:srcRect b="0" l="0" r="0" t="0"/>
          <a:stretch/>
        </p:blipFill>
        <p:spPr>
          <a:xfrm rot="-1981030">
            <a:off x="7964107" y="6826664"/>
            <a:ext cx="1400002" cy="27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519" name="Shape 519"/>
        <p:cNvGrpSpPr/>
        <p:nvPr/>
      </p:nvGrpSpPr>
      <p:grpSpPr>
        <a:xfrm>
          <a:off x="0" y="0"/>
          <a:ext cx="0" cy="0"/>
          <a:chOff x="0" y="0"/>
          <a:chExt cx="0" cy="0"/>
        </a:xfrm>
      </p:grpSpPr>
      <p:sp>
        <p:nvSpPr>
          <p:cNvPr id="520" name="Google Shape;520;p38"/>
          <p:cNvSpPr/>
          <p:nvPr/>
        </p:nvSpPr>
        <p:spPr>
          <a:xfrm>
            <a:off x="5146123" y="1355511"/>
            <a:ext cx="7995755" cy="7575978"/>
          </a:xfrm>
          <a:custGeom>
            <a:rect b="b" l="l" r="r" t="t"/>
            <a:pathLst>
              <a:path extrusionOk="0" h="7575978" w="7995755">
                <a:moveTo>
                  <a:pt x="0" y="0"/>
                </a:moveTo>
                <a:lnTo>
                  <a:pt x="7995754" y="0"/>
                </a:lnTo>
                <a:lnTo>
                  <a:pt x="7995754" y="7575978"/>
                </a:lnTo>
                <a:lnTo>
                  <a:pt x="0" y="75759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38"/>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38"/>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38"/>
          <p:cNvSpPr/>
          <p:nvPr/>
        </p:nvSpPr>
        <p:spPr>
          <a:xfrm rot="-447366">
            <a:off x="17494525" y="9179016"/>
            <a:ext cx="4068454" cy="389045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8"/>
          <p:cNvSpPr/>
          <p:nvPr/>
        </p:nvSpPr>
        <p:spPr>
          <a:xfrm>
            <a:off x="406422" y="754065"/>
            <a:ext cx="9887588" cy="8778869"/>
          </a:xfrm>
          <a:custGeom>
            <a:rect b="b" l="l" r="r" t="t"/>
            <a:pathLst>
              <a:path extrusionOk="0" h="8778869" w="9887588">
                <a:moveTo>
                  <a:pt x="0" y="0"/>
                </a:moveTo>
                <a:lnTo>
                  <a:pt x="9887588" y="0"/>
                </a:lnTo>
                <a:lnTo>
                  <a:pt x="9887588" y="8778870"/>
                </a:lnTo>
                <a:lnTo>
                  <a:pt x="0" y="877887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5" name="Google Shape;525;p38"/>
          <p:cNvPicPr preferRelativeResize="0"/>
          <p:nvPr/>
        </p:nvPicPr>
        <p:blipFill rotWithShape="1">
          <a:blip r:embed="rId7">
            <a:alphaModFix/>
          </a:blip>
          <a:srcRect b="0" l="0" r="0" t="0"/>
          <a:stretch/>
        </p:blipFill>
        <p:spPr>
          <a:xfrm rot="10800000">
            <a:off x="10294010" y="4804852"/>
            <a:ext cx="1400002" cy="273000"/>
          </a:xfrm>
          <a:prstGeom prst="rect">
            <a:avLst/>
          </a:prstGeom>
          <a:noFill/>
          <a:ln>
            <a:noFill/>
          </a:ln>
        </p:spPr>
      </p:pic>
      <p:sp>
        <p:nvSpPr>
          <p:cNvPr id="526" name="Google Shape;526;p38"/>
          <p:cNvSpPr txBox="1"/>
          <p:nvPr/>
        </p:nvSpPr>
        <p:spPr>
          <a:xfrm>
            <a:off x="11716578" y="4335880"/>
            <a:ext cx="6571422" cy="11633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8B6FF"/>
                </a:solidFill>
                <a:latin typeface="Emblema One"/>
                <a:ea typeface="Emblema One"/>
                <a:cs typeface="Emblema One"/>
                <a:sym typeface="Emblema One"/>
              </a:rPr>
              <a:t>Series </a:t>
            </a:r>
            <a:r>
              <a:rPr lang="en-US" sz="2199">
                <a:solidFill>
                  <a:srgbClr val="FFFFFF"/>
                </a:solidFill>
                <a:latin typeface="Emblema One"/>
                <a:ea typeface="Emblema One"/>
                <a:cs typeface="Emblema One"/>
                <a:sym typeface="Emblema One"/>
              </a:rPr>
              <a:t>automatycznie dopasowuje różnie indeksowane dane w operacjach arytmetycznych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0" name="Shape 530"/>
        <p:cNvGrpSpPr/>
        <p:nvPr/>
      </p:nvGrpSpPr>
      <p:grpSpPr>
        <a:xfrm>
          <a:off x="0" y="0"/>
          <a:ext cx="0" cy="0"/>
          <a:chOff x="0" y="0"/>
          <a:chExt cx="0" cy="0"/>
        </a:xfrm>
      </p:grpSpPr>
      <p:sp>
        <p:nvSpPr>
          <p:cNvPr id="531" name="Google Shape;531;p39"/>
          <p:cNvSpPr/>
          <p:nvPr/>
        </p:nvSpPr>
        <p:spPr>
          <a:xfrm rot="-5624184">
            <a:off x="10626168" y="-2108416"/>
            <a:ext cx="9054625" cy="8058616"/>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9"/>
          <p:cNvSpPr/>
          <p:nvPr/>
        </p:nvSpPr>
        <p:spPr>
          <a:xfrm rot="-5017281">
            <a:off x="-631427" y="9395569"/>
            <a:ext cx="1811240" cy="1716150"/>
          </a:xfrm>
          <a:custGeom>
            <a:rect b="b" l="l" r="r" t="t"/>
            <a:pathLst>
              <a:path extrusionOk="0" h="1716150" w="1811240">
                <a:moveTo>
                  <a:pt x="0" y="0"/>
                </a:moveTo>
                <a:lnTo>
                  <a:pt x="1811240" y="0"/>
                </a:lnTo>
                <a:lnTo>
                  <a:pt x="1811240" y="1716150"/>
                </a:lnTo>
                <a:lnTo>
                  <a:pt x="0" y="17161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9"/>
          <p:cNvSpPr/>
          <p:nvPr/>
        </p:nvSpPr>
        <p:spPr>
          <a:xfrm rot="-10567437">
            <a:off x="16252714" y="8039967"/>
            <a:ext cx="3789612" cy="3623816"/>
          </a:xfrm>
          <a:custGeom>
            <a:rect b="b" l="l" r="r" t="t"/>
            <a:pathLst>
              <a:path extrusionOk="0" h="3623816" w="3789612">
                <a:moveTo>
                  <a:pt x="0" y="0"/>
                </a:moveTo>
                <a:lnTo>
                  <a:pt x="3789612" y="0"/>
                </a:lnTo>
                <a:lnTo>
                  <a:pt x="3789612" y="3623817"/>
                </a:lnTo>
                <a:lnTo>
                  <a:pt x="0" y="362381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39"/>
          <p:cNvSpPr/>
          <p:nvPr/>
        </p:nvSpPr>
        <p:spPr>
          <a:xfrm>
            <a:off x="8132847" y="2362663"/>
            <a:ext cx="9871157" cy="7675445"/>
          </a:xfrm>
          <a:custGeom>
            <a:rect b="b" l="l" r="r" t="t"/>
            <a:pathLst>
              <a:path extrusionOk="0" h="7675445" w="9871157">
                <a:moveTo>
                  <a:pt x="0" y="0"/>
                </a:moveTo>
                <a:lnTo>
                  <a:pt x="9871157" y="0"/>
                </a:lnTo>
                <a:lnTo>
                  <a:pt x="9871157" y="7675445"/>
                </a:lnTo>
                <a:lnTo>
                  <a:pt x="0" y="7675445"/>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5" name="Google Shape;535;p39"/>
          <p:cNvPicPr preferRelativeResize="0"/>
          <p:nvPr/>
        </p:nvPicPr>
        <p:blipFill rotWithShape="1">
          <a:blip r:embed="rId7">
            <a:alphaModFix/>
          </a:blip>
          <a:srcRect b="0" l="0" r="0" t="0"/>
          <a:stretch/>
        </p:blipFill>
        <p:spPr>
          <a:xfrm rot="-2700000">
            <a:off x="6507253" y="4513665"/>
            <a:ext cx="1775780" cy="310761"/>
          </a:xfrm>
          <a:prstGeom prst="rect">
            <a:avLst/>
          </a:prstGeom>
          <a:noFill/>
          <a:ln>
            <a:noFill/>
          </a:ln>
        </p:spPr>
      </p:pic>
      <p:grpSp>
        <p:nvGrpSpPr>
          <p:cNvPr id="536" name="Google Shape;536;p39"/>
          <p:cNvGrpSpPr/>
          <p:nvPr/>
        </p:nvGrpSpPr>
        <p:grpSpPr>
          <a:xfrm>
            <a:off x="274193" y="137503"/>
            <a:ext cx="16285299" cy="872147"/>
            <a:chOff x="0" y="-85725"/>
            <a:chExt cx="21713732" cy="1162862"/>
          </a:xfrm>
        </p:grpSpPr>
        <p:cxnSp>
          <p:nvCxnSpPr>
            <p:cNvPr id="537" name="Google Shape;537;p39"/>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538" name="Google Shape;538;p39"/>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DataFrame</a:t>
              </a:r>
              <a:endParaRPr/>
            </a:p>
          </p:txBody>
        </p:sp>
      </p:grpSp>
      <p:sp>
        <p:nvSpPr>
          <p:cNvPr id="539" name="Google Shape;539;p39"/>
          <p:cNvSpPr txBox="1"/>
          <p:nvPr/>
        </p:nvSpPr>
        <p:spPr>
          <a:xfrm>
            <a:off x="274193" y="1133475"/>
            <a:ext cx="8016827" cy="31159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8B6FF"/>
                </a:solidFill>
                <a:latin typeface="Emblema One"/>
                <a:ea typeface="Emblema One"/>
                <a:cs typeface="Emblema One"/>
                <a:sym typeface="Emblema One"/>
              </a:rPr>
              <a:t>DataFrame </a:t>
            </a:r>
            <a:r>
              <a:rPr lang="en-US" sz="2199">
                <a:solidFill>
                  <a:srgbClr val="FFFFFF"/>
                </a:solidFill>
                <a:latin typeface="Emblema One"/>
                <a:ea typeface="Emblema One"/>
                <a:cs typeface="Emblema One"/>
                <a:sym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ea typeface="Emblema One"/>
                <a:cs typeface="Emblema One"/>
                <a:sym typeface="Emblema One"/>
              </a:rPr>
              <a:t>DataFrame </a:t>
            </a:r>
            <a:r>
              <a:rPr lang="en-US" sz="2199">
                <a:solidFill>
                  <a:srgbClr val="FFFFFF"/>
                </a:solidFill>
                <a:latin typeface="Emblema One"/>
                <a:ea typeface="Emblema One"/>
                <a:cs typeface="Emblema One"/>
                <a:sym typeface="Emblema One"/>
              </a:rPr>
              <a:t>można porównać do słownika, gdzie kluczami są nazwy kolumn, a wartościami są struktury danych </a:t>
            </a:r>
            <a:r>
              <a:rPr lang="en-US" sz="2199">
                <a:solidFill>
                  <a:srgbClr val="38B6FF"/>
                </a:solidFill>
                <a:latin typeface="Emblema One"/>
                <a:ea typeface="Emblema One"/>
                <a:cs typeface="Emblema One"/>
                <a:sym typeface="Emblema One"/>
              </a:rPr>
              <a:t>Series </a:t>
            </a:r>
            <a:r>
              <a:rPr lang="en-US" sz="2199">
                <a:solidFill>
                  <a:srgbClr val="FFFFFF"/>
                </a:solidFill>
                <a:latin typeface="Emblema One"/>
                <a:ea typeface="Emblema One"/>
                <a:cs typeface="Emblema One"/>
                <a:sym typeface="Emblema One"/>
              </a:rPr>
              <a:t>powiązane z daną kolumną.</a:t>
            </a:r>
            <a:endParaRPr/>
          </a:p>
        </p:txBody>
      </p:sp>
      <p:sp>
        <p:nvSpPr>
          <p:cNvPr id="540" name="Google Shape;540;p39"/>
          <p:cNvSpPr txBox="1"/>
          <p:nvPr/>
        </p:nvSpPr>
        <p:spPr>
          <a:xfrm>
            <a:off x="2139384" y="5359124"/>
            <a:ext cx="5255759" cy="19443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Najpopularniejszym sposobem definiowania </a:t>
            </a:r>
            <a:r>
              <a:rPr lang="en-US" sz="2199">
                <a:solidFill>
                  <a:srgbClr val="38B6FF"/>
                </a:solidFill>
                <a:latin typeface="Emblema One"/>
                <a:ea typeface="Emblema One"/>
                <a:cs typeface="Emblema One"/>
                <a:sym typeface="Emblema One"/>
              </a:rPr>
              <a:t>DataFrame </a:t>
            </a:r>
            <a:r>
              <a:rPr lang="en-US" sz="2199">
                <a:solidFill>
                  <a:srgbClr val="FFFFFF"/>
                </a:solidFill>
                <a:latin typeface="Emblema One"/>
                <a:ea typeface="Emblema One"/>
                <a:cs typeface="Emblema One"/>
                <a:sym typeface="Emblema One"/>
              </a:rPr>
              <a:t>jest podanie jako argumentu słownika zawierającego tablice tego samego rozmiaru</a:t>
            </a:r>
            <a:endParaRPr/>
          </a:p>
        </p:txBody>
      </p:sp>
      <p:pic>
        <p:nvPicPr>
          <p:cNvPr id="541" name="Google Shape;541;p39"/>
          <p:cNvPicPr preferRelativeResize="0"/>
          <p:nvPr/>
        </p:nvPicPr>
        <p:blipFill rotWithShape="1">
          <a:blip r:embed="rId7">
            <a:alphaModFix/>
          </a:blip>
          <a:srcRect b="0" l="0" r="0" t="0"/>
          <a:stretch/>
        </p:blipFill>
        <p:spPr>
          <a:xfrm rot="-233697">
            <a:off x="7244957" y="8525497"/>
            <a:ext cx="1775780" cy="310761"/>
          </a:xfrm>
          <a:prstGeom prst="rect">
            <a:avLst/>
          </a:prstGeom>
          <a:noFill/>
          <a:ln>
            <a:noFill/>
          </a:ln>
        </p:spPr>
      </p:pic>
      <p:sp>
        <p:nvSpPr>
          <p:cNvPr id="542" name="Google Shape;542;p39"/>
          <p:cNvSpPr txBox="1"/>
          <p:nvPr/>
        </p:nvSpPr>
        <p:spPr>
          <a:xfrm>
            <a:off x="1561502" y="8250417"/>
            <a:ext cx="5833641" cy="12439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automatyczne indeksowanie oraz wypełnianie brakujących danych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46" name="Shape 546"/>
        <p:cNvGrpSpPr/>
        <p:nvPr/>
      </p:nvGrpSpPr>
      <p:grpSpPr>
        <a:xfrm>
          <a:off x="0" y="0"/>
          <a:ext cx="0" cy="0"/>
          <a:chOff x="0" y="0"/>
          <a:chExt cx="0" cy="0"/>
        </a:xfrm>
      </p:grpSpPr>
      <p:sp>
        <p:nvSpPr>
          <p:cNvPr id="547" name="Google Shape;547;p40"/>
          <p:cNvSpPr/>
          <p:nvPr/>
        </p:nvSpPr>
        <p:spPr>
          <a:xfrm rot="-1199663">
            <a:off x="3874696" y="-5145008"/>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mt="48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40"/>
          <p:cNvSpPr/>
          <p:nvPr/>
        </p:nvSpPr>
        <p:spPr>
          <a:xfrm rot="-2715964">
            <a:off x="14635296" y="2779072"/>
            <a:ext cx="2207918" cy="2092002"/>
          </a:xfrm>
          <a:custGeom>
            <a:rect b="b" l="l" r="r" t="t"/>
            <a:pathLst>
              <a:path extrusionOk="0" h="2092002" w="2207918">
                <a:moveTo>
                  <a:pt x="0" y="0"/>
                </a:moveTo>
                <a:lnTo>
                  <a:pt x="2207918" y="0"/>
                </a:lnTo>
                <a:lnTo>
                  <a:pt x="2207918" y="2092003"/>
                </a:lnTo>
                <a:lnTo>
                  <a:pt x="0" y="209200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40"/>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0" name="Google Shape;550;p40"/>
          <p:cNvGrpSpPr/>
          <p:nvPr/>
        </p:nvGrpSpPr>
        <p:grpSpPr>
          <a:xfrm>
            <a:off x="274193" y="137503"/>
            <a:ext cx="17721055" cy="872147"/>
            <a:chOff x="0" y="-85725"/>
            <a:chExt cx="23628073" cy="1162862"/>
          </a:xfrm>
        </p:grpSpPr>
        <p:cxnSp>
          <p:nvCxnSpPr>
            <p:cNvPr id="551" name="Google Shape;551;p40"/>
            <p:cNvCxnSpPr/>
            <p:nvPr/>
          </p:nvCxnSpPr>
          <p:spPr>
            <a:xfrm>
              <a:off x="0" y="1077137"/>
              <a:ext cx="14983071" cy="0"/>
            </a:xfrm>
            <a:prstGeom prst="straightConnector1">
              <a:avLst/>
            </a:prstGeom>
            <a:noFill/>
            <a:ln cap="flat" cmpd="sng" w="50800">
              <a:solidFill>
                <a:srgbClr val="FFFFFF"/>
              </a:solidFill>
              <a:prstDash val="solid"/>
              <a:round/>
              <a:headEnd len="sm" w="sm" type="none"/>
              <a:tailEnd len="sm" w="sm" type="none"/>
            </a:ln>
          </p:spPr>
        </p:cxnSp>
        <p:sp>
          <p:nvSpPr>
            <p:cNvPr id="552" name="Google Shape;552;p40"/>
            <p:cNvSpPr txBox="1"/>
            <p:nvPr/>
          </p:nvSpPr>
          <p:spPr>
            <a:xfrm>
              <a:off x="0" y="-85725"/>
              <a:ext cx="23628073"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Pobieranie oraz uzupełnianie danych</a:t>
              </a:r>
              <a:endParaRPr/>
            </a:p>
          </p:txBody>
        </p:sp>
      </p:grpSp>
      <p:sp>
        <p:nvSpPr>
          <p:cNvPr id="553" name="Google Shape;553;p40"/>
          <p:cNvSpPr/>
          <p:nvPr/>
        </p:nvSpPr>
        <p:spPr>
          <a:xfrm>
            <a:off x="274193" y="1202253"/>
            <a:ext cx="5739328" cy="8934035"/>
          </a:xfrm>
          <a:custGeom>
            <a:rect b="b" l="l" r="r" t="t"/>
            <a:pathLst>
              <a:path extrusionOk="0" h="8934035" w="5739328">
                <a:moveTo>
                  <a:pt x="0" y="0"/>
                </a:moveTo>
                <a:lnTo>
                  <a:pt x="5739328" y="0"/>
                </a:lnTo>
                <a:lnTo>
                  <a:pt x="5739328" y="8934034"/>
                </a:lnTo>
                <a:lnTo>
                  <a:pt x="0" y="8934034"/>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40"/>
          <p:cNvSpPr/>
          <p:nvPr/>
        </p:nvSpPr>
        <p:spPr>
          <a:xfrm>
            <a:off x="10538133" y="1202253"/>
            <a:ext cx="6008576" cy="8934035"/>
          </a:xfrm>
          <a:custGeom>
            <a:rect b="b" l="l" r="r" t="t"/>
            <a:pathLst>
              <a:path extrusionOk="0" h="8934035" w="6008576">
                <a:moveTo>
                  <a:pt x="0" y="0"/>
                </a:moveTo>
                <a:lnTo>
                  <a:pt x="6008576" y="0"/>
                </a:lnTo>
                <a:lnTo>
                  <a:pt x="6008576" y="8934034"/>
                </a:lnTo>
                <a:lnTo>
                  <a:pt x="0" y="8934034"/>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55" name="Google Shape;555;p40"/>
          <p:cNvPicPr preferRelativeResize="0"/>
          <p:nvPr/>
        </p:nvPicPr>
        <p:blipFill rotWithShape="1">
          <a:blip r:embed="rId7">
            <a:alphaModFix/>
          </a:blip>
          <a:srcRect b="0" l="0" r="0" t="0"/>
          <a:stretch/>
        </p:blipFill>
        <p:spPr>
          <a:xfrm rot="9623916">
            <a:off x="6125739" y="1475095"/>
            <a:ext cx="741269" cy="797064"/>
          </a:xfrm>
          <a:prstGeom prst="rect">
            <a:avLst/>
          </a:prstGeom>
          <a:noFill/>
          <a:ln>
            <a:noFill/>
          </a:ln>
        </p:spPr>
      </p:pic>
      <p:sp>
        <p:nvSpPr>
          <p:cNvPr id="556" name="Google Shape;556;p40"/>
          <p:cNvSpPr txBox="1"/>
          <p:nvPr/>
        </p:nvSpPr>
        <p:spPr>
          <a:xfrm>
            <a:off x="6164272" y="2093727"/>
            <a:ext cx="3466605"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zwracany jest widok danych, nie kopia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60" name="Shape 560"/>
        <p:cNvGrpSpPr/>
        <p:nvPr/>
      </p:nvGrpSpPr>
      <p:grpSpPr>
        <a:xfrm>
          <a:off x="0" y="0"/>
          <a:ext cx="0" cy="0"/>
          <a:chOff x="0" y="0"/>
          <a:chExt cx="0" cy="0"/>
        </a:xfrm>
      </p:grpSpPr>
      <p:sp>
        <p:nvSpPr>
          <p:cNvPr id="561" name="Google Shape;561;p41"/>
          <p:cNvSpPr/>
          <p:nvPr/>
        </p:nvSpPr>
        <p:spPr>
          <a:xfrm>
            <a:off x="11564986" y="-3282418"/>
            <a:ext cx="7027814" cy="6254754"/>
          </a:xfrm>
          <a:custGeom>
            <a:rect b="b" l="l" r="r" t="t"/>
            <a:pathLst>
              <a:path extrusionOk="0" h="6254754" w="7027814">
                <a:moveTo>
                  <a:pt x="0" y="0"/>
                </a:moveTo>
                <a:lnTo>
                  <a:pt x="7027814" y="0"/>
                </a:lnTo>
                <a:lnTo>
                  <a:pt x="7027814" y="6254755"/>
                </a:lnTo>
                <a:lnTo>
                  <a:pt x="0" y="625475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41"/>
          <p:cNvSpPr/>
          <p:nvPr/>
        </p:nvSpPr>
        <p:spPr>
          <a:xfrm rot="9490257">
            <a:off x="7989172" y="8611142"/>
            <a:ext cx="2546291" cy="2412611"/>
          </a:xfrm>
          <a:custGeom>
            <a:rect b="b" l="l" r="r" t="t"/>
            <a:pathLst>
              <a:path extrusionOk="0" h="2412611" w="2546291">
                <a:moveTo>
                  <a:pt x="0" y="0"/>
                </a:moveTo>
                <a:lnTo>
                  <a:pt x="2546291" y="0"/>
                </a:lnTo>
                <a:lnTo>
                  <a:pt x="2546291" y="2412611"/>
                </a:lnTo>
                <a:lnTo>
                  <a:pt x="0" y="24126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41"/>
          <p:cNvSpPr/>
          <p:nvPr/>
        </p:nvSpPr>
        <p:spPr>
          <a:xfrm rot="6148233">
            <a:off x="12976018" y="3273608"/>
            <a:ext cx="6861060" cy="6560888"/>
          </a:xfrm>
          <a:custGeom>
            <a:rect b="b" l="l" r="r" t="t"/>
            <a:pathLst>
              <a:path extrusionOk="0" h="6560888" w="6861060">
                <a:moveTo>
                  <a:pt x="0" y="0"/>
                </a:moveTo>
                <a:lnTo>
                  <a:pt x="6861060" y="0"/>
                </a:lnTo>
                <a:lnTo>
                  <a:pt x="6861060" y="6560888"/>
                </a:lnTo>
                <a:lnTo>
                  <a:pt x="0" y="65608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4" name="Google Shape;564;p41"/>
          <p:cNvGrpSpPr/>
          <p:nvPr/>
        </p:nvGrpSpPr>
        <p:grpSpPr>
          <a:xfrm>
            <a:off x="274193" y="137503"/>
            <a:ext cx="16285299" cy="872147"/>
            <a:chOff x="0" y="-85725"/>
            <a:chExt cx="21713732" cy="1162862"/>
          </a:xfrm>
        </p:grpSpPr>
        <p:cxnSp>
          <p:nvCxnSpPr>
            <p:cNvPr id="565" name="Google Shape;565;p41"/>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566" name="Google Shape;566;p41"/>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Index Objects</a:t>
              </a:r>
              <a:endParaRPr/>
            </a:p>
          </p:txBody>
        </p:sp>
      </p:grpSp>
      <p:sp>
        <p:nvSpPr>
          <p:cNvPr id="567" name="Google Shape;567;p41"/>
          <p:cNvSpPr/>
          <p:nvPr/>
        </p:nvSpPr>
        <p:spPr>
          <a:xfrm>
            <a:off x="6737711" y="3458363"/>
            <a:ext cx="10521589" cy="6760165"/>
          </a:xfrm>
          <a:custGeom>
            <a:rect b="b" l="l" r="r" t="t"/>
            <a:pathLst>
              <a:path extrusionOk="0" h="6760165" w="10521589">
                <a:moveTo>
                  <a:pt x="0" y="0"/>
                </a:moveTo>
                <a:lnTo>
                  <a:pt x="10521589" y="0"/>
                </a:lnTo>
                <a:lnTo>
                  <a:pt x="10521589" y="6760164"/>
                </a:lnTo>
                <a:lnTo>
                  <a:pt x="0" y="6760164"/>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8" name="Google Shape;568;p41"/>
          <p:cNvPicPr preferRelativeResize="0"/>
          <p:nvPr/>
        </p:nvPicPr>
        <p:blipFill rotWithShape="1">
          <a:blip r:embed="rId7">
            <a:alphaModFix/>
          </a:blip>
          <a:srcRect b="0" l="0" r="0" t="0"/>
          <a:stretch/>
        </p:blipFill>
        <p:spPr>
          <a:xfrm>
            <a:off x="5337709" y="5623610"/>
            <a:ext cx="1400002" cy="273000"/>
          </a:xfrm>
          <a:prstGeom prst="rect">
            <a:avLst/>
          </a:prstGeom>
          <a:noFill/>
          <a:ln>
            <a:noFill/>
          </a:ln>
        </p:spPr>
      </p:pic>
      <p:sp>
        <p:nvSpPr>
          <p:cNvPr id="569" name="Google Shape;569;p41"/>
          <p:cNvSpPr/>
          <p:nvPr/>
        </p:nvSpPr>
        <p:spPr>
          <a:xfrm>
            <a:off x="729108" y="7130915"/>
            <a:ext cx="5036897" cy="2127385"/>
          </a:xfrm>
          <a:custGeom>
            <a:rect b="b" l="l" r="r" t="t"/>
            <a:pathLst>
              <a:path extrusionOk="0" h="2127385" w="5036897">
                <a:moveTo>
                  <a:pt x="0" y="0"/>
                </a:moveTo>
                <a:lnTo>
                  <a:pt x="5036897" y="0"/>
                </a:lnTo>
                <a:lnTo>
                  <a:pt x="5036897" y="2127385"/>
                </a:lnTo>
                <a:lnTo>
                  <a:pt x="0" y="2127385"/>
                </a:lnTo>
                <a:lnTo>
                  <a:pt x="0" y="0"/>
                </a:lnTo>
                <a:close/>
              </a:path>
            </a:pathLst>
          </a:custGeom>
          <a:blipFill rotWithShape="1">
            <a:blip r:embed="rId8">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41"/>
          <p:cNvSpPr txBox="1"/>
          <p:nvPr/>
        </p:nvSpPr>
        <p:spPr>
          <a:xfrm>
            <a:off x="274193" y="1221642"/>
            <a:ext cx="9799688" cy="25393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38B6FF"/>
                </a:solidFill>
                <a:latin typeface="Emblema One"/>
                <a:ea typeface="Emblema One"/>
                <a:cs typeface="Emblema One"/>
                <a:sym typeface="Emblema One"/>
              </a:rPr>
              <a:t>Index Objects</a:t>
            </a:r>
            <a:r>
              <a:rPr lang="en-US" sz="2400">
                <a:solidFill>
                  <a:srgbClr val="FFFFFF"/>
                </a:solidFill>
                <a:latin typeface="Emblema One"/>
                <a:ea typeface="Emblema One"/>
                <a:cs typeface="Emblema One"/>
                <a:sym typeface="Emblema One"/>
              </a:rPr>
              <a:t> w Pandas odpowiedzialne są za przechowywanie etykiet osi oraz innych metadanych z nimi związanych (takich jak np: ich nazwy) </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są niezmienne</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posiadają wiele podobnych atrybutów oraz metod jak </a:t>
            </a:r>
            <a:r>
              <a:rPr b="0" i="0" lang="en-US" sz="2400" u="none" cap="none" strike="noStrike">
                <a:solidFill>
                  <a:srgbClr val="38B6FF"/>
                </a:solidFill>
                <a:latin typeface="Emblema One"/>
                <a:ea typeface="Emblema One"/>
                <a:cs typeface="Emblema One"/>
                <a:sym typeface="Emblema One"/>
              </a:rPr>
              <a:t>NumPy arrays</a:t>
            </a:r>
            <a:endParaRPr/>
          </a:p>
        </p:txBody>
      </p:sp>
      <p:sp>
        <p:nvSpPr>
          <p:cNvPr id="571" name="Google Shape;571;p41"/>
          <p:cNvSpPr txBox="1"/>
          <p:nvPr/>
        </p:nvSpPr>
        <p:spPr>
          <a:xfrm>
            <a:off x="539778" y="5095875"/>
            <a:ext cx="5036897"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Niezmienność jest ważna w kwestii współdzielenia jednego </a:t>
            </a:r>
            <a:r>
              <a:rPr lang="en-US" sz="2199">
                <a:solidFill>
                  <a:srgbClr val="38B6FF"/>
                </a:solidFill>
                <a:latin typeface="Emblema One"/>
                <a:ea typeface="Emblema One"/>
                <a:cs typeface="Emblema One"/>
                <a:sym typeface="Emblema One"/>
              </a:rPr>
              <a:t>Index Object-u</a:t>
            </a:r>
            <a:r>
              <a:rPr lang="en-US" sz="2199">
                <a:solidFill>
                  <a:srgbClr val="FFFFFF"/>
                </a:solidFill>
                <a:latin typeface="Emblema One"/>
                <a:ea typeface="Emblema One"/>
                <a:cs typeface="Emblema One"/>
                <a:sym typeface="Emblema One"/>
              </a:rPr>
              <a:t> przez wiele obiektów </a:t>
            </a:r>
            <a:r>
              <a:rPr lang="en-US" sz="2199">
                <a:solidFill>
                  <a:srgbClr val="38B6FF"/>
                </a:solidFill>
                <a:latin typeface="Emblema One"/>
                <a:ea typeface="Emblema One"/>
                <a:cs typeface="Emblema One"/>
                <a:sym typeface="Emblema One"/>
              </a:rPr>
              <a:t>Pandas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5"/>
          <p:cNvSpPr/>
          <p:nvPr/>
        </p:nvSpPr>
        <p:spPr>
          <a:xfrm rot="-9088749">
            <a:off x="16342977" y="9582875"/>
            <a:ext cx="2440941" cy="2312792"/>
          </a:xfrm>
          <a:custGeom>
            <a:rect b="b" l="l" r="r" t="t"/>
            <a:pathLst>
              <a:path extrusionOk="0" h="2312792" w="2440941">
                <a:moveTo>
                  <a:pt x="0" y="0"/>
                </a:moveTo>
                <a:lnTo>
                  <a:pt x="2440940" y="0"/>
                </a:lnTo>
                <a:lnTo>
                  <a:pt x="2440940"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5"/>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5"/>
          <p:cNvSpPr/>
          <p:nvPr/>
        </p:nvSpPr>
        <p:spPr>
          <a:xfrm rot="1705580">
            <a:off x="-2315338" y="7103788"/>
            <a:ext cx="7824542" cy="6963843"/>
          </a:xfrm>
          <a:custGeom>
            <a:rect b="b" l="l" r="r" t="t"/>
            <a:pathLst>
              <a:path extrusionOk="0" h="6963843" w="7824542">
                <a:moveTo>
                  <a:pt x="0" y="0"/>
                </a:moveTo>
                <a:lnTo>
                  <a:pt x="7824542" y="0"/>
                </a:lnTo>
                <a:lnTo>
                  <a:pt x="7824542" y="6963842"/>
                </a:lnTo>
                <a:lnTo>
                  <a:pt x="0" y="696384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5"/>
          <p:cNvSpPr/>
          <p:nvPr/>
        </p:nvSpPr>
        <p:spPr>
          <a:xfrm rot="6959566">
            <a:off x="-761750" y="-355519"/>
            <a:ext cx="2895099" cy="2768439"/>
          </a:xfrm>
          <a:custGeom>
            <a:rect b="b" l="l" r="r" t="t"/>
            <a:pathLst>
              <a:path extrusionOk="0" h="2768439" w="2895099">
                <a:moveTo>
                  <a:pt x="0" y="0"/>
                </a:moveTo>
                <a:lnTo>
                  <a:pt x="2895100" y="0"/>
                </a:lnTo>
                <a:lnTo>
                  <a:pt x="2895100" y="2768438"/>
                </a:lnTo>
                <a:lnTo>
                  <a:pt x="0" y="27684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0" name="Google Shape;110;p15"/>
          <p:cNvCxnSpPr/>
          <p:nvPr/>
        </p:nvCxnSpPr>
        <p:spPr>
          <a:xfrm>
            <a:off x="2564405" y="1888724"/>
            <a:ext cx="10346532" cy="0"/>
          </a:xfrm>
          <a:prstGeom prst="straightConnector1">
            <a:avLst/>
          </a:prstGeom>
          <a:noFill/>
          <a:ln cap="flat" cmpd="sng" w="38100">
            <a:solidFill>
              <a:srgbClr val="FFFFFF"/>
            </a:solidFill>
            <a:prstDash val="solid"/>
            <a:round/>
            <a:headEnd len="sm" w="sm" type="none"/>
            <a:tailEnd len="sm" w="sm" type="none"/>
          </a:ln>
        </p:spPr>
      </p:cxnSp>
      <p:grpSp>
        <p:nvGrpSpPr>
          <p:cNvPr id="111" name="Google Shape;111;p15"/>
          <p:cNvGrpSpPr/>
          <p:nvPr/>
        </p:nvGrpSpPr>
        <p:grpSpPr>
          <a:xfrm>
            <a:off x="271066" y="1822717"/>
            <a:ext cx="7621129" cy="3320783"/>
            <a:chOff x="0" y="-57150"/>
            <a:chExt cx="2007211" cy="874609"/>
          </a:xfrm>
        </p:grpSpPr>
        <p:sp>
          <p:nvSpPr>
            <p:cNvPr id="112" name="Google Shape;112;p15"/>
            <p:cNvSpPr/>
            <p:nvPr/>
          </p:nvSpPr>
          <p:spPr>
            <a:xfrm>
              <a:off x="0" y="0"/>
              <a:ext cx="2007211" cy="817459"/>
            </a:xfrm>
            <a:custGeom>
              <a:rect b="b" l="l" r="r" t="t"/>
              <a:pathLst>
                <a:path extrusionOk="0"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cap="sq" cmpd="sng" w="2857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5"/>
            <p:cNvSpPr txBox="1"/>
            <p:nvPr/>
          </p:nvSpPr>
          <p:spPr>
            <a:xfrm>
              <a:off x="0" y="-57150"/>
              <a:ext cx="2007211" cy="874609"/>
            </a:xfrm>
            <a:prstGeom prst="rect">
              <a:avLst/>
            </a:prstGeom>
            <a:noFill/>
            <a:ln>
              <a:noFill/>
            </a:ln>
          </p:spPr>
          <p:txBody>
            <a:bodyPr anchorCtr="0" anchor="ctr" bIns="50800" lIns="50800" spcFirstLastPara="1" rIns="50800" wrap="square" tIns="50800">
              <a:noAutofit/>
            </a:bodyPr>
            <a:lstStyle/>
            <a:p>
              <a:pPr indent="0" lvl="0" marL="0" marR="0" rtl="0" algn="ctr">
                <a:lnSpc>
                  <a:spcPct val="207166"/>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 name="Google Shape;114;p15"/>
          <p:cNvGrpSpPr/>
          <p:nvPr/>
        </p:nvGrpSpPr>
        <p:grpSpPr>
          <a:xfrm>
            <a:off x="9407728" y="3615470"/>
            <a:ext cx="8754052" cy="1797770"/>
            <a:chOff x="0" y="-57150"/>
            <a:chExt cx="2305594" cy="473487"/>
          </a:xfrm>
        </p:grpSpPr>
        <p:sp>
          <p:nvSpPr>
            <p:cNvPr id="115" name="Google Shape;115;p15"/>
            <p:cNvSpPr/>
            <p:nvPr/>
          </p:nvSpPr>
          <p:spPr>
            <a:xfrm>
              <a:off x="0" y="0"/>
              <a:ext cx="2305594" cy="416337"/>
            </a:xfrm>
            <a:custGeom>
              <a:rect b="b" l="l" r="r" t="t"/>
              <a:pathLst>
                <a:path extrusionOk="0"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5"/>
            <p:cNvSpPr txBox="1"/>
            <p:nvPr/>
          </p:nvSpPr>
          <p:spPr>
            <a:xfrm>
              <a:off x="0" y="-57150"/>
              <a:ext cx="2305594" cy="473487"/>
            </a:xfrm>
            <a:prstGeom prst="rect">
              <a:avLst/>
            </a:prstGeom>
            <a:noFill/>
            <a:ln>
              <a:noFill/>
            </a:ln>
          </p:spPr>
          <p:txBody>
            <a:bodyPr anchorCtr="0" anchor="ctr" bIns="50800" lIns="50800" spcFirstLastPara="1" rIns="50800" wrap="square" tIns="50800">
              <a:noAutofit/>
            </a:bodyPr>
            <a:lstStyle/>
            <a:p>
              <a:pPr indent="0" lvl="0" marL="0" marR="0" rtl="0" algn="ctr">
                <a:lnSpc>
                  <a:spcPct val="207166"/>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7" name="Google Shape;117;p15"/>
          <p:cNvCxnSpPr/>
          <p:nvPr/>
        </p:nvCxnSpPr>
        <p:spPr>
          <a:xfrm>
            <a:off x="7908433" y="2934027"/>
            <a:ext cx="2326972" cy="898434"/>
          </a:xfrm>
          <a:prstGeom prst="straightConnector1">
            <a:avLst/>
          </a:prstGeom>
          <a:noFill/>
          <a:ln cap="flat" cmpd="sng" w="38100">
            <a:solidFill>
              <a:srgbClr val="00FFFF"/>
            </a:solidFill>
            <a:prstDash val="solid"/>
            <a:round/>
            <a:headEnd len="sm" w="sm" type="none"/>
            <a:tailEnd len="med" w="med" type="stealth"/>
          </a:ln>
        </p:spPr>
      </p:cxnSp>
      <p:sp>
        <p:nvSpPr>
          <p:cNvPr id="118" name="Google Shape;118;p15"/>
          <p:cNvSpPr txBox="1"/>
          <p:nvPr/>
        </p:nvSpPr>
        <p:spPr>
          <a:xfrm>
            <a:off x="9882940" y="5981490"/>
            <a:ext cx="6056100" cy="307800"/>
          </a:xfrm>
          <a:prstGeom prst="rect">
            <a:avLst/>
          </a:prstGeom>
          <a:solidFill>
            <a:srgbClr val="FF0000"/>
          </a:solid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FFFFFF"/>
                </a:solidFill>
                <a:latin typeface="Emblema One"/>
                <a:ea typeface="Emblema One"/>
                <a:cs typeface="Emblema One"/>
                <a:sym typeface="Emblema One"/>
              </a:rPr>
              <a:t>Dlaczego Data Science jest taka ważna?</a:t>
            </a:r>
            <a:endParaRPr/>
          </a:p>
        </p:txBody>
      </p:sp>
      <p:cxnSp>
        <p:nvCxnSpPr>
          <p:cNvPr id="119" name="Google Shape;119;p15"/>
          <p:cNvCxnSpPr/>
          <p:nvPr/>
        </p:nvCxnSpPr>
        <p:spPr>
          <a:xfrm>
            <a:off x="12448828" y="5413240"/>
            <a:ext cx="0" cy="571500"/>
          </a:xfrm>
          <a:prstGeom prst="straightConnector1">
            <a:avLst/>
          </a:prstGeom>
          <a:noFill/>
          <a:ln cap="flat" cmpd="sng" w="38100">
            <a:solidFill>
              <a:srgbClr val="00FFFF"/>
            </a:solidFill>
            <a:prstDash val="solid"/>
            <a:round/>
            <a:headEnd len="sm" w="sm" type="none"/>
            <a:tailEnd len="sm" w="sm" type="none"/>
          </a:ln>
        </p:spPr>
      </p:cxnSp>
      <p:cxnSp>
        <p:nvCxnSpPr>
          <p:cNvPr id="120" name="Google Shape;120;p15"/>
          <p:cNvCxnSpPr/>
          <p:nvPr/>
        </p:nvCxnSpPr>
        <p:spPr>
          <a:xfrm>
            <a:off x="12448828" y="6286365"/>
            <a:ext cx="0" cy="836538"/>
          </a:xfrm>
          <a:prstGeom prst="straightConnector1">
            <a:avLst/>
          </a:prstGeom>
          <a:noFill/>
          <a:ln cap="flat" cmpd="sng" w="38100">
            <a:solidFill>
              <a:srgbClr val="00FFFF"/>
            </a:solidFill>
            <a:prstDash val="solid"/>
            <a:round/>
            <a:headEnd len="sm" w="sm" type="none"/>
            <a:tailEnd len="med" w="med" type="stealth"/>
          </a:ln>
        </p:spPr>
      </p:cxnSp>
      <p:grpSp>
        <p:nvGrpSpPr>
          <p:cNvPr id="121" name="Google Shape;121;p15"/>
          <p:cNvGrpSpPr/>
          <p:nvPr/>
        </p:nvGrpSpPr>
        <p:grpSpPr>
          <a:xfrm>
            <a:off x="6585817" y="6900598"/>
            <a:ext cx="11198598" cy="2462818"/>
            <a:chOff x="0" y="-57150"/>
            <a:chExt cx="2949425" cy="648644"/>
          </a:xfrm>
        </p:grpSpPr>
        <p:sp>
          <p:nvSpPr>
            <p:cNvPr id="122" name="Google Shape;122;p15"/>
            <p:cNvSpPr/>
            <p:nvPr/>
          </p:nvSpPr>
          <p:spPr>
            <a:xfrm>
              <a:off x="0" y="0"/>
              <a:ext cx="2949425" cy="591494"/>
            </a:xfrm>
            <a:custGeom>
              <a:rect b="b" l="l" r="r" t="t"/>
              <a:pathLst>
                <a:path extrusionOk="0"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5"/>
            <p:cNvSpPr txBox="1"/>
            <p:nvPr/>
          </p:nvSpPr>
          <p:spPr>
            <a:xfrm>
              <a:off x="0" y="-57150"/>
              <a:ext cx="2949425" cy="648644"/>
            </a:xfrm>
            <a:prstGeom prst="rect">
              <a:avLst/>
            </a:prstGeom>
            <a:noFill/>
            <a:ln>
              <a:noFill/>
            </a:ln>
          </p:spPr>
          <p:txBody>
            <a:bodyPr anchorCtr="0" anchor="ctr" bIns="50800" lIns="50800" spcFirstLastPara="1" rIns="50800" wrap="square" tIns="50800">
              <a:noAutofit/>
            </a:bodyPr>
            <a:lstStyle/>
            <a:p>
              <a:pPr indent="0" lvl="0" marL="0" marR="0" rtl="0" algn="ctr">
                <a:lnSpc>
                  <a:spcPct val="207166"/>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 name="Google Shape;124;p15"/>
          <p:cNvSpPr txBox="1"/>
          <p:nvPr/>
        </p:nvSpPr>
        <p:spPr>
          <a:xfrm>
            <a:off x="2564405" y="207125"/>
            <a:ext cx="11697514" cy="1267968"/>
          </a:xfrm>
          <a:prstGeom prst="rect">
            <a:avLst/>
          </a:prstGeom>
          <a:noFill/>
          <a:ln>
            <a:noFill/>
          </a:ln>
        </p:spPr>
        <p:txBody>
          <a:bodyPr anchorCtr="0" anchor="t" bIns="0" lIns="0" spcFirstLastPara="1" rIns="0" wrap="square" tIns="0">
            <a:spAutoFit/>
          </a:bodyPr>
          <a:lstStyle/>
          <a:p>
            <a:pPr indent="0" lvl="0" marL="0" marR="0" rtl="0" algn="l">
              <a:lnSpc>
                <a:spcPct val="117976"/>
              </a:lnSpc>
              <a:spcBef>
                <a:spcPts val="0"/>
              </a:spcBef>
              <a:spcAft>
                <a:spcPts val="0"/>
              </a:spcAft>
              <a:buNone/>
            </a:pPr>
            <a:r>
              <a:rPr lang="en-US" sz="4200">
                <a:solidFill>
                  <a:srgbClr val="FFFFFF"/>
                </a:solidFill>
                <a:latin typeface="Emblema One"/>
                <a:ea typeface="Emblema One"/>
                <a:cs typeface="Emblema One"/>
                <a:sym typeface="Emblema One"/>
              </a:rPr>
              <a:t>Data Science - czym jest i dlaczego jest taka ważna</a:t>
            </a:r>
            <a:endParaRPr/>
          </a:p>
        </p:txBody>
      </p:sp>
      <p:sp>
        <p:nvSpPr>
          <p:cNvPr id="125" name="Google Shape;125;p15"/>
          <p:cNvSpPr txBox="1"/>
          <p:nvPr/>
        </p:nvSpPr>
        <p:spPr>
          <a:xfrm>
            <a:off x="334703" y="2069265"/>
            <a:ext cx="7494000" cy="29958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1802">
                <a:solidFill>
                  <a:srgbClr val="FFFFFF"/>
                </a:solidFill>
                <a:latin typeface="Emblema One"/>
                <a:ea typeface="Emblema One"/>
                <a:cs typeface="Emblema One"/>
                <a:sym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endParaRPr sz="1300"/>
          </a:p>
        </p:txBody>
      </p:sp>
      <p:sp>
        <p:nvSpPr>
          <p:cNvPr id="126" name="Google Shape;126;p15"/>
          <p:cNvSpPr txBox="1"/>
          <p:nvPr/>
        </p:nvSpPr>
        <p:spPr>
          <a:xfrm>
            <a:off x="9407725" y="3890950"/>
            <a:ext cx="8754000" cy="1520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900">
                <a:solidFill>
                  <a:srgbClr val="FFFFFF"/>
                </a:solidFill>
                <a:latin typeface="Emblema One"/>
                <a:ea typeface="Emblema One"/>
                <a:cs typeface="Emblema One"/>
                <a:sym typeface="Emblema One"/>
              </a:rPr>
              <a:t>Algorytmy mają za zadanie precyzyjne oczyszczenie i właściwe uporządkowanie danych, a następnie analizę relacji oraz wzorców w celu wyciągnięcia ostatecznych wniosków.</a:t>
            </a:r>
            <a:endParaRPr sz="1300"/>
          </a:p>
        </p:txBody>
      </p:sp>
      <p:sp>
        <p:nvSpPr>
          <p:cNvPr id="127" name="Google Shape;127;p15"/>
          <p:cNvSpPr txBox="1"/>
          <p:nvPr/>
        </p:nvSpPr>
        <p:spPr>
          <a:xfrm>
            <a:off x="6848980" y="7256253"/>
            <a:ext cx="10410320" cy="17589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FFFFFF"/>
                </a:solidFill>
                <a:latin typeface="Emblema One"/>
                <a:ea typeface="Emblema One"/>
                <a:cs typeface="Emblema One"/>
                <a:sym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575" name="Shape 575"/>
        <p:cNvGrpSpPr/>
        <p:nvPr/>
      </p:nvGrpSpPr>
      <p:grpSpPr>
        <a:xfrm>
          <a:off x="0" y="0"/>
          <a:ext cx="0" cy="0"/>
          <a:chOff x="0" y="0"/>
          <a:chExt cx="0" cy="0"/>
        </a:xfrm>
      </p:grpSpPr>
      <p:sp>
        <p:nvSpPr>
          <p:cNvPr id="576" name="Google Shape;576;p42"/>
          <p:cNvSpPr/>
          <p:nvPr/>
        </p:nvSpPr>
        <p:spPr>
          <a:xfrm>
            <a:off x="5146123" y="1355511"/>
            <a:ext cx="7995755" cy="7575978"/>
          </a:xfrm>
          <a:custGeom>
            <a:rect b="b" l="l" r="r" t="t"/>
            <a:pathLst>
              <a:path extrusionOk="0" h="7575978" w="7995755">
                <a:moveTo>
                  <a:pt x="0" y="0"/>
                </a:moveTo>
                <a:lnTo>
                  <a:pt x="7995754" y="0"/>
                </a:lnTo>
                <a:lnTo>
                  <a:pt x="7995754" y="7575978"/>
                </a:lnTo>
                <a:lnTo>
                  <a:pt x="0" y="7575978"/>
                </a:lnTo>
                <a:lnTo>
                  <a:pt x="0" y="0"/>
                </a:lnTo>
                <a:close/>
              </a:path>
            </a:pathLst>
          </a:custGeom>
          <a:blipFill rotWithShape="1">
            <a:blip r:embed="rId3">
              <a:alphaModFix amt="72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42"/>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mt="77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42"/>
          <p:cNvSpPr/>
          <p:nvPr/>
        </p:nvSpPr>
        <p:spPr>
          <a:xfrm rot="-447366">
            <a:off x="14912034" y="-19452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42"/>
          <p:cNvSpPr/>
          <p:nvPr/>
        </p:nvSpPr>
        <p:spPr>
          <a:xfrm rot="-447366">
            <a:off x="17494525" y="9179016"/>
            <a:ext cx="4068454" cy="389045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0" name="Google Shape;580;p42"/>
          <p:cNvGrpSpPr/>
          <p:nvPr/>
        </p:nvGrpSpPr>
        <p:grpSpPr>
          <a:xfrm>
            <a:off x="274193" y="137503"/>
            <a:ext cx="16285299" cy="872147"/>
            <a:chOff x="0" y="-85725"/>
            <a:chExt cx="21713732" cy="1162862"/>
          </a:xfrm>
        </p:grpSpPr>
        <p:cxnSp>
          <p:nvCxnSpPr>
            <p:cNvPr id="581" name="Google Shape;581;p42"/>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582" name="Google Shape;582;p42"/>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Reindexing</a:t>
              </a:r>
              <a:endParaRPr/>
            </a:p>
          </p:txBody>
        </p:sp>
      </p:grpSp>
      <p:sp>
        <p:nvSpPr>
          <p:cNvPr id="583" name="Google Shape;583;p42"/>
          <p:cNvSpPr/>
          <p:nvPr/>
        </p:nvSpPr>
        <p:spPr>
          <a:xfrm>
            <a:off x="274193" y="1549359"/>
            <a:ext cx="7577814" cy="7902789"/>
          </a:xfrm>
          <a:custGeom>
            <a:rect b="b" l="l" r="r" t="t"/>
            <a:pathLst>
              <a:path extrusionOk="0" h="7902789" w="7577814">
                <a:moveTo>
                  <a:pt x="0" y="0"/>
                </a:moveTo>
                <a:lnTo>
                  <a:pt x="7577814" y="0"/>
                </a:lnTo>
                <a:lnTo>
                  <a:pt x="7577814" y="7902788"/>
                </a:lnTo>
                <a:lnTo>
                  <a:pt x="0" y="7902788"/>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84" name="Google Shape;584;p42"/>
          <p:cNvPicPr preferRelativeResize="0"/>
          <p:nvPr/>
        </p:nvPicPr>
        <p:blipFill rotWithShape="1">
          <a:blip r:embed="rId7">
            <a:alphaModFix/>
          </a:blip>
          <a:srcRect b="0" l="0" r="0" t="0"/>
          <a:stretch/>
        </p:blipFill>
        <p:spPr>
          <a:xfrm rot="9623916">
            <a:off x="7964226" y="4245193"/>
            <a:ext cx="741269" cy="797064"/>
          </a:xfrm>
          <a:prstGeom prst="rect">
            <a:avLst/>
          </a:prstGeom>
          <a:noFill/>
          <a:ln>
            <a:noFill/>
          </a:ln>
        </p:spPr>
      </p:pic>
      <p:sp>
        <p:nvSpPr>
          <p:cNvPr id="585" name="Google Shape;585;p42"/>
          <p:cNvSpPr txBox="1"/>
          <p:nvPr/>
        </p:nvSpPr>
        <p:spPr>
          <a:xfrm>
            <a:off x="8334861" y="4938100"/>
            <a:ext cx="6156515"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Brakujące dane są uzupełniane przy użyciu atrybutu </a:t>
            </a:r>
            <a:r>
              <a:rPr lang="en-US" sz="2400">
                <a:solidFill>
                  <a:srgbClr val="38B6FF"/>
                </a:solidFill>
                <a:latin typeface="Emblema One"/>
                <a:ea typeface="Emblema One"/>
                <a:cs typeface="Emblema One"/>
                <a:sym typeface="Emblema One"/>
              </a:rPr>
              <a:t>fill_value</a:t>
            </a:r>
            <a:endParaRPr/>
          </a:p>
        </p:txBody>
      </p:sp>
      <p:pic>
        <p:nvPicPr>
          <p:cNvPr id="586" name="Google Shape;586;p42"/>
          <p:cNvPicPr preferRelativeResize="0"/>
          <p:nvPr/>
        </p:nvPicPr>
        <p:blipFill rotWithShape="1">
          <a:blip r:embed="rId7">
            <a:alphaModFix/>
          </a:blip>
          <a:srcRect b="0" l="0" r="0" t="0"/>
          <a:stretch/>
        </p:blipFill>
        <p:spPr>
          <a:xfrm rot="9623916">
            <a:off x="7964226" y="6874665"/>
            <a:ext cx="741269" cy="797064"/>
          </a:xfrm>
          <a:prstGeom prst="rect">
            <a:avLst/>
          </a:prstGeom>
          <a:noFill/>
          <a:ln>
            <a:noFill/>
          </a:ln>
        </p:spPr>
      </p:pic>
      <p:sp>
        <p:nvSpPr>
          <p:cNvPr id="587" name="Google Shape;587;p42"/>
          <p:cNvSpPr txBox="1"/>
          <p:nvPr/>
        </p:nvSpPr>
        <p:spPr>
          <a:xfrm>
            <a:off x="8129133" y="7553454"/>
            <a:ext cx="8430359"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Możliwe jest zastosowanie interpolacji podczas reindeksowania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1" name="Shape 591"/>
        <p:cNvGrpSpPr/>
        <p:nvPr/>
      </p:nvGrpSpPr>
      <p:grpSpPr>
        <a:xfrm>
          <a:off x="0" y="0"/>
          <a:ext cx="0" cy="0"/>
          <a:chOff x="0" y="0"/>
          <a:chExt cx="0" cy="0"/>
        </a:xfrm>
      </p:grpSpPr>
      <p:sp>
        <p:nvSpPr>
          <p:cNvPr id="592" name="Google Shape;592;p43"/>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43"/>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43"/>
          <p:cNvSpPr/>
          <p:nvPr/>
        </p:nvSpPr>
        <p:spPr>
          <a:xfrm>
            <a:off x="1567620" y="1556215"/>
            <a:ext cx="8998019" cy="7492955"/>
          </a:xfrm>
          <a:custGeom>
            <a:rect b="b" l="l" r="r" t="t"/>
            <a:pathLst>
              <a:path extrusionOk="0" h="7492955" w="8998019">
                <a:moveTo>
                  <a:pt x="0" y="0"/>
                </a:moveTo>
                <a:lnTo>
                  <a:pt x="8998019" y="0"/>
                </a:lnTo>
                <a:lnTo>
                  <a:pt x="8998019" y="7492955"/>
                </a:lnTo>
                <a:lnTo>
                  <a:pt x="0" y="7492955"/>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5" name="Google Shape;595;p43"/>
          <p:cNvPicPr preferRelativeResize="0"/>
          <p:nvPr/>
        </p:nvPicPr>
        <p:blipFill rotWithShape="1">
          <a:blip r:embed="rId6">
            <a:alphaModFix/>
          </a:blip>
          <a:srcRect b="0" l="0" r="0" t="0"/>
          <a:stretch/>
        </p:blipFill>
        <p:spPr>
          <a:xfrm rot="9990935">
            <a:off x="10662383" y="4707023"/>
            <a:ext cx="867012" cy="932271"/>
          </a:xfrm>
          <a:prstGeom prst="rect">
            <a:avLst/>
          </a:prstGeom>
          <a:noFill/>
          <a:ln>
            <a:noFill/>
          </a:ln>
        </p:spPr>
      </p:pic>
      <p:pic>
        <p:nvPicPr>
          <p:cNvPr id="596" name="Google Shape;596;p43"/>
          <p:cNvPicPr preferRelativeResize="0"/>
          <p:nvPr/>
        </p:nvPicPr>
        <p:blipFill rotWithShape="1">
          <a:blip r:embed="rId6">
            <a:alphaModFix/>
          </a:blip>
          <a:srcRect b="0" l="0" r="0" t="0"/>
          <a:stretch/>
        </p:blipFill>
        <p:spPr>
          <a:xfrm rot="5836847">
            <a:off x="10637294" y="6197649"/>
            <a:ext cx="741269" cy="797064"/>
          </a:xfrm>
          <a:prstGeom prst="rect">
            <a:avLst/>
          </a:prstGeom>
          <a:noFill/>
          <a:ln>
            <a:noFill/>
          </a:ln>
        </p:spPr>
      </p:pic>
      <p:sp>
        <p:nvSpPr>
          <p:cNvPr id="597" name="Google Shape;597;p43"/>
          <p:cNvSpPr txBox="1"/>
          <p:nvPr/>
        </p:nvSpPr>
        <p:spPr>
          <a:xfrm>
            <a:off x="11738481" y="5352216"/>
            <a:ext cx="5807977"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W przypadku </a:t>
            </a:r>
            <a:r>
              <a:rPr lang="en-US" sz="2400">
                <a:solidFill>
                  <a:srgbClr val="38B6FF"/>
                </a:solidFill>
                <a:latin typeface="Emblema One"/>
                <a:ea typeface="Emblema One"/>
                <a:cs typeface="Emblema One"/>
                <a:sym typeface="Emblema One"/>
              </a:rPr>
              <a:t>DataFrame</a:t>
            </a:r>
            <a:r>
              <a:rPr lang="en-US" sz="2400">
                <a:solidFill>
                  <a:srgbClr val="FFFFFF"/>
                </a:solidFill>
                <a:latin typeface="Emblema One"/>
                <a:ea typeface="Emblema One"/>
                <a:cs typeface="Emblema One"/>
                <a:sym typeface="Emblema One"/>
              </a:rPr>
              <a:t> możliwe jest reindeksowanie zarówno kolumn jak i wierszy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1" name="Shape 601"/>
        <p:cNvGrpSpPr/>
        <p:nvPr/>
      </p:nvGrpSpPr>
      <p:grpSpPr>
        <a:xfrm>
          <a:off x="0" y="0"/>
          <a:ext cx="0" cy="0"/>
          <a:chOff x="0" y="0"/>
          <a:chExt cx="0" cy="0"/>
        </a:xfrm>
      </p:grpSpPr>
      <p:sp>
        <p:nvSpPr>
          <p:cNvPr id="602" name="Google Shape;602;p44"/>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44"/>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44"/>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44"/>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mt="72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06" name="Google Shape;606;p44"/>
          <p:cNvGrpSpPr/>
          <p:nvPr/>
        </p:nvGrpSpPr>
        <p:grpSpPr>
          <a:xfrm>
            <a:off x="274193" y="137503"/>
            <a:ext cx="16285299" cy="872147"/>
            <a:chOff x="0" y="-85725"/>
            <a:chExt cx="21713732" cy="1162862"/>
          </a:xfrm>
        </p:grpSpPr>
        <p:cxnSp>
          <p:nvCxnSpPr>
            <p:cNvPr id="607" name="Google Shape;607;p44"/>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608" name="Google Shape;608;p44"/>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Indexing, Selection, Filtering</a:t>
              </a:r>
              <a:endParaRPr/>
            </a:p>
          </p:txBody>
        </p:sp>
      </p:grpSp>
      <p:sp>
        <p:nvSpPr>
          <p:cNvPr id="609" name="Google Shape;609;p44"/>
          <p:cNvSpPr/>
          <p:nvPr/>
        </p:nvSpPr>
        <p:spPr>
          <a:xfrm>
            <a:off x="112791" y="1028700"/>
            <a:ext cx="5319614" cy="9258300"/>
          </a:xfrm>
          <a:custGeom>
            <a:rect b="b" l="l" r="r" t="t"/>
            <a:pathLst>
              <a:path extrusionOk="0" h="9258300" w="5319614">
                <a:moveTo>
                  <a:pt x="0" y="0"/>
                </a:moveTo>
                <a:lnTo>
                  <a:pt x="5319614" y="0"/>
                </a:lnTo>
                <a:lnTo>
                  <a:pt x="5319614" y="9258300"/>
                </a:lnTo>
                <a:lnTo>
                  <a:pt x="0" y="9258300"/>
                </a:lnTo>
                <a:lnTo>
                  <a:pt x="0" y="0"/>
                </a:lnTo>
                <a:close/>
              </a:path>
            </a:pathLst>
          </a:custGeom>
          <a:blipFill rotWithShape="1">
            <a:blip r:embed="rId6">
              <a:alphaModFix/>
            </a:blip>
            <a:stretch>
              <a:fillRect b="0" l="0" r="-148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44"/>
          <p:cNvSpPr txBox="1"/>
          <p:nvPr/>
        </p:nvSpPr>
        <p:spPr>
          <a:xfrm>
            <a:off x="7354116" y="1525736"/>
            <a:ext cx="7480391" cy="16630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Indeksowanie </a:t>
            </a:r>
            <a:r>
              <a:rPr lang="en-US" sz="2400">
                <a:solidFill>
                  <a:srgbClr val="38B6FF"/>
                </a:solidFill>
                <a:latin typeface="Emblema One"/>
                <a:ea typeface="Emblema One"/>
                <a:cs typeface="Emblema One"/>
                <a:sym typeface="Emblema One"/>
              </a:rPr>
              <a:t>Series </a:t>
            </a:r>
            <a:r>
              <a:rPr lang="en-US" sz="2400">
                <a:solidFill>
                  <a:srgbClr val="FFFFFF"/>
                </a:solidFill>
                <a:latin typeface="Emblema One"/>
                <a:ea typeface="Emblema One"/>
                <a:cs typeface="Emblema One"/>
                <a:sym typeface="Emblema One"/>
              </a:rPr>
              <a:t>działa bardzo podobnie do rozwiązań stosowanych w </a:t>
            </a:r>
            <a:r>
              <a:rPr lang="en-US" sz="2400">
                <a:solidFill>
                  <a:srgbClr val="38B6FF"/>
                </a:solidFill>
                <a:latin typeface="Emblema One"/>
                <a:ea typeface="Emblema One"/>
                <a:cs typeface="Emblema One"/>
                <a:sym typeface="Emblema One"/>
              </a:rPr>
              <a:t>NumPy</a:t>
            </a:r>
            <a:r>
              <a:rPr lang="en-US" sz="2400">
                <a:solidFill>
                  <a:srgbClr val="FFFFFF"/>
                </a:solidFill>
                <a:latin typeface="Emblema One"/>
                <a:ea typeface="Emblema One"/>
                <a:cs typeface="Emblema One"/>
                <a:sym typeface="Emblema One"/>
              </a:rPr>
              <a:t>. Jedynie dodano możliwość indeksowania po wartościach indeksów.</a:t>
            </a:r>
            <a:endParaRPr/>
          </a:p>
        </p:txBody>
      </p:sp>
      <p:grpSp>
        <p:nvGrpSpPr>
          <p:cNvPr id="611" name="Google Shape;611;p44"/>
          <p:cNvGrpSpPr/>
          <p:nvPr/>
        </p:nvGrpSpPr>
        <p:grpSpPr>
          <a:xfrm>
            <a:off x="5432405" y="6825224"/>
            <a:ext cx="9106181" cy="760889"/>
            <a:chOff x="0" y="-47625"/>
            <a:chExt cx="12141574" cy="1014518"/>
          </a:xfrm>
        </p:grpSpPr>
        <p:pic>
          <p:nvPicPr>
            <p:cNvPr id="612" name="Google Shape;612;p44"/>
            <p:cNvPicPr preferRelativeResize="0"/>
            <p:nvPr/>
          </p:nvPicPr>
          <p:blipFill rotWithShape="1">
            <a:blip r:embed="rId7">
              <a:alphaModFix/>
            </a:blip>
            <a:srcRect b="0" l="0" r="0" t="0"/>
            <a:stretch/>
          </p:blipFill>
          <p:spPr>
            <a:xfrm rot="10800000">
              <a:off x="0" y="379796"/>
              <a:ext cx="1866669" cy="364000"/>
            </a:xfrm>
            <a:prstGeom prst="rect">
              <a:avLst/>
            </a:prstGeom>
            <a:noFill/>
            <a:ln>
              <a:noFill/>
            </a:ln>
          </p:spPr>
        </p:pic>
        <p:sp>
          <p:nvSpPr>
            <p:cNvPr id="613" name="Google Shape;613;p44"/>
            <p:cNvSpPr txBox="1"/>
            <p:nvPr/>
          </p:nvSpPr>
          <p:spPr>
            <a:xfrm>
              <a:off x="2061686" y="-47625"/>
              <a:ext cx="10079888"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wartość końcowego indeksu również zawiera się w wyniku</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617" name="Shape 617"/>
        <p:cNvGrpSpPr/>
        <p:nvPr/>
      </p:nvGrpSpPr>
      <p:grpSpPr>
        <a:xfrm>
          <a:off x="0" y="0"/>
          <a:ext cx="0" cy="0"/>
          <a:chOff x="0" y="0"/>
          <a:chExt cx="0" cy="0"/>
        </a:xfrm>
      </p:grpSpPr>
      <p:sp>
        <p:nvSpPr>
          <p:cNvPr id="618" name="Google Shape;618;p45"/>
          <p:cNvSpPr/>
          <p:nvPr/>
        </p:nvSpPr>
        <p:spPr>
          <a:xfrm>
            <a:off x="5146123" y="1229291"/>
            <a:ext cx="7995755" cy="7575978"/>
          </a:xfrm>
          <a:custGeom>
            <a:rect b="b" l="l" r="r" t="t"/>
            <a:pathLst>
              <a:path extrusionOk="0" h="7575978" w="7995755">
                <a:moveTo>
                  <a:pt x="0" y="0"/>
                </a:moveTo>
                <a:lnTo>
                  <a:pt x="7995754" y="0"/>
                </a:lnTo>
                <a:lnTo>
                  <a:pt x="7995754" y="7575978"/>
                </a:lnTo>
                <a:lnTo>
                  <a:pt x="0" y="7575978"/>
                </a:lnTo>
                <a:lnTo>
                  <a:pt x="0" y="0"/>
                </a:lnTo>
                <a:close/>
              </a:path>
            </a:pathLst>
          </a:custGeom>
          <a:blipFill rotWithShape="1">
            <a:blip r:embed="rId3">
              <a:alphaModFix amt="7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45"/>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45"/>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45"/>
          <p:cNvSpPr/>
          <p:nvPr/>
        </p:nvSpPr>
        <p:spPr>
          <a:xfrm rot="-447366">
            <a:off x="17494525" y="9179016"/>
            <a:ext cx="4068454" cy="389045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45"/>
          <p:cNvSpPr/>
          <p:nvPr/>
        </p:nvSpPr>
        <p:spPr>
          <a:xfrm>
            <a:off x="173553" y="295850"/>
            <a:ext cx="7784207" cy="9695299"/>
          </a:xfrm>
          <a:custGeom>
            <a:rect b="b" l="l" r="r" t="t"/>
            <a:pathLst>
              <a:path extrusionOk="0" h="9695299" w="7784207">
                <a:moveTo>
                  <a:pt x="0" y="0"/>
                </a:moveTo>
                <a:lnTo>
                  <a:pt x="7784207" y="0"/>
                </a:lnTo>
                <a:lnTo>
                  <a:pt x="7784207" y="9695300"/>
                </a:lnTo>
                <a:lnTo>
                  <a:pt x="0" y="969530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45"/>
          <p:cNvSpPr/>
          <p:nvPr/>
        </p:nvSpPr>
        <p:spPr>
          <a:xfrm>
            <a:off x="12434544" y="452936"/>
            <a:ext cx="5674438" cy="9381128"/>
          </a:xfrm>
          <a:custGeom>
            <a:rect b="b" l="l" r="r" t="t"/>
            <a:pathLst>
              <a:path extrusionOk="0" h="9381128" w="5674438">
                <a:moveTo>
                  <a:pt x="0" y="0"/>
                </a:moveTo>
                <a:lnTo>
                  <a:pt x="5674438" y="0"/>
                </a:lnTo>
                <a:lnTo>
                  <a:pt x="5674438" y="9381128"/>
                </a:lnTo>
                <a:lnTo>
                  <a:pt x="0" y="9381128"/>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4" name="Google Shape;624;p45"/>
          <p:cNvPicPr preferRelativeResize="0"/>
          <p:nvPr/>
        </p:nvPicPr>
        <p:blipFill rotWithShape="1">
          <a:blip r:embed="rId8">
            <a:alphaModFix/>
          </a:blip>
          <a:srcRect b="0" l="0" r="0" t="0"/>
          <a:stretch/>
        </p:blipFill>
        <p:spPr>
          <a:xfrm rot="-712722">
            <a:off x="11100489" y="3105573"/>
            <a:ext cx="1324382" cy="231767"/>
          </a:xfrm>
          <a:prstGeom prst="rect">
            <a:avLst/>
          </a:prstGeom>
          <a:noFill/>
          <a:ln>
            <a:noFill/>
          </a:ln>
        </p:spPr>
      </p:pic>
      <p:sp>
        <p:nvSpPr>
          <p:cNvPr id="625" name="Google Shape;625;p45"/>
          <p:cNvSpPr txBox="1"/>
          <p:nvPr/>
        </p:nvSpPr>
        <p:spPr>
          <a:xfrm>
            <a:off x="7957760" y="3423539"/>
            <a:ext cx="4476784"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metoda </a:t>
            </a:r>
            <a:r>
              <a:rPr lang="en-US" sz="2199">
                <a:solidFill>
                  <a:srgbClr val="38B6FF"/>
                </a:solidFill>
                <a:latin typeface="Emblema One"/>
                <a:ea typeface="Emblema One"/>
                <a:cs typeface="Emblema One"/>
                <a:sym typeface="Emblema One"/>
              </a:rPr>
              <a:t>loc()</a:t>
            </a:r>
            <a:r>
              <a:rPr lang="en-US" sz="2199">
                <a:solidFill>
                  <a:srgbClr val="FFFFFF"/>
                </a:solidFill>
                <a:latin typeface="Emblema One"/>
                <a:ea typeface="Emblema One"/>
                <a:cs typeface="Emblema One"/>
                <a:sym typeface="Emblema One"/>
              </a:rPr>
              <a:t> działa z nazwami indeksów</a:t>
            </a:r>
            <a:endParaRPr/>
          </a:p>
        </p:txBody>
      </p:sp>
      <p:sp>
        <p:nvSpPr>
          <p:cNvPr id="626" name="Google Shape;626;p45"/>
          <p:cNvSpPr txBox="1"/>
          <p:nvPr/>
        </p:nvSpPr>
        <p:spPr>
          <a:xfrm>
            <a:off x="8125937" y="8395059"/>
            <a:ext cx="4476784" cy="15538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metoda </a:t>
            </a:r>
            <a:r>
              <a:rPr lang="en-US" sz="2199">
                <a:solidFill>
                  <a:srgbClr val="38B6FF"/>
                </a:solidFill>
                <a:latin typeface="Emblema One"/>
                <a:ea typeface="Emblema One"/>
                <a:cs typeface="Emblema One"/>
                <a:sym typeface="Emblema One"/>
              </a:rPr>
              <a:t>iloc()</a:t>
            </a:r>
            <a:r>
              <a:rPr lang="en-US" sz="2199">
                <a:solidFill>
                  <a:srgbClr val="FFFFFF"/>
                </a:solidFill>
                <a:latin typeface="Emblema One"/>
                <a:ea typeface="Emblema One"/>
                <a:cs typeface="Emblema One"/>
                <a:sym typeface="Emblema One"/>
              </a:rPr>
              <a:t> przyjmuje jako argumenty integer określające pozycje danych</a:t>
            </a:r>
            <a:endParaRPr/>
          </a:p>
        </p:txBody>
      </p:sp>
      <p:pic>
        <p:nvPicPr>
          <p:cNvPr id="627" name="Google Shape;627;p45"/>
          <p:cNvPicPr preferRelativeResize="0"/>
          <p:nvPr/>
        </p:nvPicPr>
        <p:blipFill rotWithShape="1">
          <a:blip r:embed="rId8">
            <a:alphaModFix/>
          </a:blip>
          <a:srcRect b="0" l="0" r="0" t="0"/>
          <a:stretch/>
        </p:blipFill>
        <p:spPr>
          <a:xfrm rot="-712722">
            <a:off x="11100489" y="8012729"/>
            <a:ext cx="1324382" cy="2317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1" name="Shape 631"/>
        <p:cNvGrpSpPr/>
        <p:nvPr/>
      </p:nvGrpSpPr>
      <p:grpSpPr>
        <a:xfrm>
          <a:off x="0" y="0"/>
          <a:ext cx="0" cy="0"/>
          <a:chOff x="0" y="0"/>
          <a:chExt cx="0" cy="0"/>
        </a:xfrm>
      </p:grpSpPr>
      <p:sp>
        <p:nvSpPr>
          <p:cNvPr id="632" name="Google Shape;632;p46"/>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46"/>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mt="4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34" name="Google Shape;634;p46"/>
          <p:cNvGrpSpPr/>
          <p:nvPr/>
        </p:nvGrpSpPr>
        <p:grpSpPr>
          <a:xfrm>
            <a:off x="274193" y="137503"/>
            <a:ext cx="16285299" cy="872147"/>
            <a:chOff x="0" y="-85725"/>
            <a:chExt cx="21713732" cy="1162862"/>
          </a:xfrm>
        </p:grpSpPr>
        <p:cxnSp>
          <p:nvCxnSpPr>
            <p:cNvPr id="635" name="Google Shape;635;p46"/>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636" name="Google Shape;636;p46"/>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Sorting and Ranking</a:t>
              </a:r>
              <a:endParaRPr/>
            </a:p>
          </p:txBody>
        </p:sp>
      </p:grpSp>
      <p:sp>
        <p:nvSpPr>
          <p:cNvPr id="637" name="Google Shape;637;p46"/>
          <p:cNvSpPr/>
          <p:nvPr/>
        </p:nvSpPr>
        <p:spPr>
          <a:xfrm>
            <a:off x="9144000" y="1156295"/>
            <a:ext cx="8938631" cy="9002251"/>
          </a:xfrm>
          <a:custGeom>
            <a:rect b="b" l="l" r="r" t="t"/>
            <a:pathLst>
              <a:path extrusionOk="0" h="9002251" w="8938631">
                <a:moveTo>
                  <a:pt x="0" y="0"/>
                </a:moveTo>
                <a:lnTo>
                  <a:pt x="8938631" y="0"/>
                </a:lnTo>
                <a:lnTo>
                  <a:pt x="8938631" y="9002251"/>
                </a:lnTo>
                <a:lnTo>
                  <a:pt x="0" y="9002251"/>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46"/>
          <p:cNvSpPr txBox="1"/>
          <p:nvPr/>
        </p:nvSpPr>
        <p:spPr>
          <a:xfrm>
            <a:off x="320115" y="1108670"/>
            <a:ext cx="10083684" cy="16630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Sortowania struktur danych według wybranych kryteriów jest kolejną wbudowaną w </a:t>
            </a:r>
            <a:r>
              <a:rPr lang="en-US" sz="2400">
                <a:solidFill>
                  <a:srgbClr val="38B6FF"/>
                </a:solidFill>
                <a:latin typeface="Emblema One"/>
                <a:ea typeface="Emblema One"/>
                <a:cs typeface="Emblema One"/>
                <a:sym typeface="Emblema One"/>
              </a:rPr>
              <a:t>Pandas</a:t>
            </a:r>
            <a:r>
              <a:rPr lang="en-US" sz="2400">
                <a:solidFill>
                  <a:srgbClr val="FFFFFF"/>
                </a:solidFill>
                <a:latin typeface="Emblema One"/>
                <a:ea typeface="Emblema One"/>
                <a:cs typeface="Emblema One"/>
                <a:sym typeface="Emblema One"/>
              </a:rPr>
              <a:t> funkcjonalnością. Np: użycie funkcji </a:t>
            </a:r>
            <a:r>
              <a:rPr lang="en-US" sz="2400">
                <a:solidFill>
                  <a:srgbClr val="38B6FF"/>
                </a:solidFill>
                <a:latin typeface="Emblema One"/>
                <a:ea typeface="Emblema One"/>
                <a:cs typeface="Emblema One"/>
                <a:sym typeface="Emblema One"/>
              </a:rPr>
              <a:t>sort_index()</a:t>
            </a:r>
            <a:r>
              <a:rPr lang="en-US" sz="2400">
                <a:solidFill>
                  <a:srgbClr val="FFFFFF"/>
                </a:solidFill>
                <a:latin typeface="Emblema One"/>
                <a:ea typeface="Emblema One"/>
                <a:cs typeface="Emblema One"/>
                <a:sym typeface="Emblema One"/>
              </a:rPr>
              <a:t> sortuje dane indeksów alfabetycznie.</a:t>
            </a:r>
            <a:endParaRPr/>
          </a:p>
        </p:txBody>
      </p:sp>
      <p:pic>
        <p:nvPicPr>
          <p:cNvPr id="639" name="Google Shape;639;p46"/>
          <p:cNvPicPr preferRelativeResize="0"/>
          <p:nvPr/>
        </p:nvPicPr>
        <p:blipFill rotWithShape="1">
          <a:blip r:embed="rId6">
            <a:alphaModFix/>
          </a:blip>
          <a:srcRect b="0" l="0" r="0" t="0"/>
          <a:stretch/>
        </p:blipFill>
        <p:spPr>
          <a:xfrm>
            <a:off x="7743998" y="8858004"/>
            <a:ext cx="1400002" cy="273000"/>
          </a:xfrm>
          <a:prstGeom prst="rect">
            <a:avLst/>
          </a:prstGeom>
          <a:noFill/>
          <a:ln>
            <a:noFill/>
          </a:ln>
        </p:spPr>
      </p:pic>
      <p:sp>
        <p:nvSpPr>
          <p:cNvPr id="640" name="Google Shape;640;p46"/>
          <p:cNvSpPr txBox="1"/>
          <p:nvPr/>
        </p:nvSpPr>
        <p:spPr>
          <a:xfrm>
            <a:off x="1028700" y="8389031"/>
            <a:ext cx="6756648" cy="11633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Domyślnie indeksu sortowane są rosnąco (czyli w tym wypadku zgodnie z alfabetem)</a:t>
            </a:r>
            <a:endParaRPr/>
          </a:p>
        </p:txBody>
      </p:sp>
      <p:pic>
        <p:nvPicPr>
          <p:cNvPr id="641" name="Google Shape;641;p46"/>
          <p:cNvPicPr preferRelativeResize="0"/>
          <p:nvPr/>
        </p:nvPicPr>
        <p:blipFill rotWithShape="1">
          <a:blip r:embed="rId6">
            <a:alphaModFix/>
          </a:blip>
          <a:srcRect b="0" l="0" r="0" t="0"/>
          <a:stretch/>
        </p:blipFill>
        <p:spPr>
          <a:xfrm>
            <a:off x="7743998" y="6270488"/>
            <a:ext cx="1400002" cy="273000"/>
          </a:xfrm>
          <a:prstGeom prst="rect">
            <a:avLst/>
          </a:prstGeom>
          <a:noFill/>
          <a:ln>
            <a:noFill/>
          </a:ln>
        </p:spPr>
      </p:pic>
      <p:sp>
        <p:nvSpPr>
          <p:cNvPr id="642" name="Google Shape;642;p46"/>
          <p:cNvSpPr txBox="1"/>
          <p:nvPr/>
        </p:nvSpPr>
        <p:spPr>
          <a:xfrm>
            <a:off x="2946067" y="5742754"/>
            <a:ext cx="5036897" cy="116332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Dla </a:t>
            </a:r>
            <a:r>
              <a:rPr lang="en-US" sz="2199">
                <a:solidFill>
                  <a:srgbClr val="38B6FF"/>
                </a:solidFill>
                <a:latin typeface="Emblema One"/>
                <a:ea typeface="Emblema One"/>
                <a:cs typeface="Emblema One"/>
                <a:sym typeface="Emblema One"/>
              </a:rPr>
              <a:t>DataFrame </a:t>
            </a:r>
            <a:r>
              <a:rPr lang="en-US" sz="2199">
                <a:solidFill>
                  <a:srgbClr val="FFFFFF"/>
                </a:solidFill>
                <a:latin typeface="Emblema One"/>
                <a:ea typeface="Emblema One"/>
                <a:cs typeface="Emblema One"/>
                <a:sym typeface="Emblema One"/>
              </a:rPr>
              <a:t>może wybrać, dla której osi chcemy zastosować sortowanie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6" name="Shape 646"/>
        <p:cNvGrpSpPr/>
        <p:nvPr/>
      </p:nvGrpSpPr>
      <p:grpSpPr>
        <a:xfrm>
          <a:off x="0" y="0"/>
          <a:ext cx="0" cy="0"/>
          <a:chOff x="0" y="0"/>
          <a:chExt cx="0" cy="0"/>
        </a:xfrm>
      </p:grpSpPr>
      <p:sp>
        <p:nvSpPr>
          <p:cNvPr id="647" name="Google Shape;647;p47"/>
          <p:cNvSpPr/>
          <p:nvPr/>
        </p:nvSpPr>
        <p:spPr>
          <a:xfrm rot="-1199663">
            <a:off x="4158692" y="-4579684"/>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mt="71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47"/>
          <p:cNvSpPr/>
          <p:nvPr/>
        </p:nvSpPr>
        <p:spPr>
          <a:xfrm rot="-2715964">
            <a:off x="15663996" y="2147971"/>
            <a:ext cx="2207918" cy="2092002"/>
          </a:xfrm>
          <a:custGeom>
            <a:rect b="b" l="l" r="r" t="t"/>
            <a:pathLst>
              <a:path extrusionOk="0" h="2092002" w="2207918">
                <a:moveTo>
                  <a:pt x="0" y="0"/>
                </a:moveTo>
                <a:lnTo>
                  <a:pt x="2207918" y="0"/>
                </a:lnTo>
                <a:lnTo>
                  <a:pt x="2207918"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47"/>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47"/>
          <p:cNvSpPr/>
          <p:nvPr/>
        </p:nvSpPr>
        <p:spPr>
          <a:xfrm>
            <a:off x="194189" y="1487542"/>
            <a:ext cx="7804109" cy="6552818"/>
          </a:xfrm>
          <a:custGeom>
            <a:rect b="b" l="l" r="r" t="t"/>
            <a:pathLst>
              <a:path extrusionOk="0" h="6552818" w="7804109">
                <a:moveTo>
                  <a:pt x="0" y="0"/>
                </a:moveTo>
                <a:lnTo>
                  <a:pt x="7804109" y="0"/>
                </a:lnTo>
                <a:lnTo>
                  <a:pt x="7804109" y="6552817"/>
                </a:lnTo>
                <a:lnTo>
                  <a:pt x="0" y="655281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1" name="Google Shape;651;p47"/>
          <p:cNvPicPr preferRelativeResize="0"/>
          <p:nvPr/>
        </p:nvPicPr>
        <p:blipFill rotWithShape="1">
          <a:blip r:embed="rId6">
            <a:alphaModFix/>
          </a:blip>
          <a:srcRect b="0" l="0" r="0" t="0"/>
          <a:stretch/>
        </p:blipFill>
        <p:spPr>
          <a:xfrm rot="-6469842">
            <a:off x="2867257" y="5496501"/>
            <a:ext cx="2457973" cy="2642982"/>
          </a:xfrm>
          <a:prstGeom prst="rect">
            <a:avLst/>
          </a:prstGeom>
          <a:noFill/>
          <a:ln>
            <a:noFill/>
          </a:ln>
        </p:spPr>
      </p:pic>
      <p:sp>
        <p:nvSpPr>
          <p:cNvPr id="652" name="Google Shape;652;p47"/>
          <p:cNvSpPr/>
          <p:nvPr/>
        </p:nvSpPr>
        <p:spPr>
          <a:xfrm>
            <a:off x="11343197" y="1133529"/>
            <a:ext cx="6688181" cy="8885726"/>
          </a:xfrm>
          <a:custGeom>
            <a:rect b="b" l="l" r="r" t="t"/>
            <a:pathLst>
              <a:path extrusionOk="0" h="8885726" w="6688181">
                <a:moveTo>
                  <a:pt x="0" y="0"/>
                </a:moveTo>
                <a:lnTo>
                  <a:pt x="6688181" y="0"/>
                </a:lnTo>
                <a:lnTo>
                  <a:pt x="6688181" y="8885727"/>
                </a:lnTo>
                <a:lnTo>
                  <a:pt x="0" y="8885727"/>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47"/>
          <p:cNvSpPr txBox="1"/>
          <p:nvPr/>
        </p:nvSpPr>
        <p:spPr>
          <a:xfrm>
            <a:off x="194189" y="121536"/>
            <a:ext cx="8647800" cy="1286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200">
                <a:solidFill>
                  <a:srgbClr val="FFFFFF"/>
                </a:solidFill>
                <a:latin typeface="Emblema One"/>
                <a:ea typeface="Emblema One"/>
                <a:cs typeface="Emblema One"/>
                <a:sym typeface="Emblema One"/>
              </a:rPr>
              <a:t>Dzięki metodzie </a:t>
            </a:r>
            <a:r>
              <a:rPr lang="en-US" sz="2200">
                <a:solidFill>
                  <a:srgbClr val="38B6FF"/>
                </a:solidFill>
                <a:latin typeface="Emblema One"/>
                <a:ea typeface="Emblema One"/>
                <a:cs typeface="Emblema One"/>
                <a:sym typeface="Emblema One"/>
              </a:rPr>
              <a:t>sort_values()</a:t>
            </a:r>
            <a:r>
              <a:rPr lang="en-US" sz="2200">
                <a:solidFill>
                  <a:srgbClr val="FFFFFF"/>
                </a:solidFill>
                <a:latin typeface="Emblema One"/>
                <a:ea typeface="Emblema One"/>
                <a:cs typeface="Emblema One"/>
                <a:sym typeface="Emblema One"/>
              </a:rPr>
              <a:t> możliwe jest sortowanie biorąc pod uwagę wartości zawarte w </a:t>
            </a:r>
            <a:r>
              <a:rPr lang="en-US" sz="2200">
                <a:solidFill>
                  <a:srgbClr val="38B6FF"/>
                </a:solidFill>
                <a:latin typeface="Emblema One"/>
                <a:ea typeface="Emblema One"/>
                <a:cs typeface="Emblema One"/>
                <a:sym typeface="Emblema One"/>
              </a:rPr>
              <a:t>Series</a:t>
            </a:r>
            <a:r>
              <a:rPr lang="en-US" sz="2200">
                <a:solidFill>
                  <a:srgbClr val="FFFFFF"/>
                </a:solidFill>
                <a:latin typeface="Emblema One"/>
                <a:ea typeface="Emblema One"/>
                <a:cs typeface="Emblema One"/>
                <a:sym typeface="Emblema One"/>
              </a:rPr>
              <a:t> lub </a:t>
            </a:r>
            <a:r>
              <a:rPr lang="en-US" sz="2200">
                <a:solidFill>
                  <a:srgbClr val="38B6FF"/>
                </a:solidFill>
                <a:latin typeface="Emblema One"/>
                <a:ea typeface="Emblema One"/>
                <a:cs typeface="Emblema One"/>
                <a:sym typeface="Emblema One"/>
              </a:rPr>
              <a:t>DataFrame</a:t>
            </a:r>
            <a:endParaRPr sz="1200"/>
          </a:p>
        </p:txBody>
      </p:sp>
      <p:sp>
        <p:nvSpPr>
          <p:cNvPr id="654" name="Google Shape;654;p47"/>
          <p:cNvSpPr txBox="1"/>
          <p:nvPr/>
        </p:nvSpPr>
        <p:spPr>
          <a:xfrm>
            <a:off x="600159" y="8344967"/>
            <a:ext cx="5536391" cy="116332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aby sortować </a:t>
            </a:r>
            <a:r>
              <a:rPr lang="en-US" sz="2199">
                <a:solidFill>
                  <a:srgbClr val="38B6FF"/>
                </a:solidFill>
                <a:latin typeface="Emblema One"/>
                <a:ea typeface="Emblema One"/>
                <a:cs typeface="Emblema One"/>
                <a:sym typeface="Emblema One"/>
              </a:rPr>
              <a:t>DataFrame</a:t>
            </a:r>
            <a:r>
              <a:rPr lang="en-US" sz="2199">
                <a:solidFill>
                  <a:srgbClr val="FFFFFF"/>
                </a:solidFill>
                <a:latin typeface="Emblema One"/>
                <a:ea typeface="Emblema One"/>
                <a:cs typeface="Emblema One"/>
                <a:sym typeface="Emblema One"/>
              </a:rPr>
              <a:t> po wartościach konieczne jest określenie kolumn</a:t>
            </a:r>
            <a:endParaRPr/>
          </a:p>
        </p:txBody>
      </p:sp>
      <p:sp>
        <p:nvSpPr>
          <p:cNvPr id="655" name="Google Shape;655;p47"/>
          <p:cNvSpPr txBox="1"/>
          <p:nvPr/>
        </p:nvSpPr>
        <p:spPr>
          <a:xfrm>
            <a:off x="9640072" y="203835"/>
            <a:ext cx="8647800" cy="8127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200">
                <a:solidFill>
                  <a:srgbClr val="FFFFFF"/>
                </a:solidFill>
                <a:latin typeface="Emblema One"/>
                <a:ea typeface="Emblema One"/>
                <a:cs typeface="Emblema One"/>
                <a:sym typeface="Emblema One"/>
              </a:rPr>
              <a:t>Ranking jest bardzo podobny do </a:t>
            </a:r>
            <a:r>
              <a:rPr lang="en-US" sz="2200">
                <a:solidFill>
                  <a:srgbClr val="38B6FF"/>
                </a:solidFill>
                <a:latin typeface="Emblema One"/>
                <a:ea typeface="Emblema One"/>
                <a:cs typeface="Emblema One"/>
                <a:sym typeface="Emblema One"/>
              </a:rPr>
              <a:t>indirect sort </a:t>
            </a:r>
            <a:r>
              <a:rPr lang="en-US" sz="2200">
                <a:solidFill>
                  <a:srgbClr val="FFFFFF"/>
                </a:solidFill>
                <a:latin typeface="Emblema One"/>
                <a:ea typeface="Emblema One"/>
                <a:cs typeface="Emblema One"/>
                <a:sym typeface="Emblema One"/>
              </a:rPr>
              <a:t>wprowadzonego w </a:t>
            </a:r>
            <a:r>
              <a:rPr lang="en-US" sz="2200">
                <a:solidFill>
                  <a:srgbClr val="38B6FF"/>
                </a:solidFill>
                <a:latin typeface="Emblema One"/>
                <a:ea typeface="Emblema One"/>
                <a:cs typeface="Emblema One"/>
                <a:sym typeface="Emblema One"/>
              </a:rPr>
              <a:t>NumPy</a:t>
            </a:r>
            <a:endParaRPr sz="1200"/>
          </a:p>
        </p:txBody>
      </p:sp>
      <p:pic>
        <p:nvPicPr>
          <p:cNvPr id="656" name="Google Shape;656;p47"/>
          <p:cNvPicPr preferRelativeResize="0"/>
          <p:nvPr/>
        </p:nvPicPr>
        <p:blipFill rotWithShape="1">
          <a:blip r:embed="rId8">
            <a:alphaModFix/>
          </a:blip>
          <a:srcRect b="0" l="0" r="0" t="0"/>
          <a:stretch/>
        </p:blipFill>
        <p:spPr>
          <a:xfrm rot="-712722">
            <a:off x="10009141" y="4115335"/>
            <a:ext cx="1324382" cy="231767"/>
          </a:xfrm>
          <a:prstGeom prst="rect">
            <a:avLst/>
          </a:prstGeom>
          <a:noFill/>
          <a:ln>
            <a:noFill/>
          </a:ln>
        </p:spPr>
      </p:pic>
      <p:sp>
        <p:nvSpPr>
          <p:cNvPr id="657" name="Google Shape;657;p47"/>
          <p:cNvSpPr txBox="1"/>
          <p:nvPr/>
        </p:nvSpPr>
        <p:spPr>
          <a:xfrm>
            <a:off x="8185052" y="4433301"/>
            <a:ext cx="3158144" cy="15538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przypisywanie rang zgodnie z kolejnością występowania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661" name="Shape 661"/>
        <p:cNvGrpSpPr/>
        <p:nvPr/>
      </p:nvGrpSpPr>
      <p:grpSpPr>
        <a:xfrm>
          <a:off x="0" y="0"/>
          <a:ext cx="0" cy="0"/>
          <a:chOff x="0" y="0"/>
          <a:chExt cx="0" cy="0"/>
        </a:xfrm>
      </p:grpSpPr>
      <p:sp>
        <p:nvSpPr>
          <p:cNvPr id="662" name="Google Shape;662;p48"/>
          <p:cNvSpPr/>
          <p:nvPr/>
        </p:nvSpPr>
        <p:spPr>
          <a:xfrm rot="4494633">
            <a:off x="7828277" y="9031944"/>
            <a:ext cx="2604581" cy="2467841"/>
          </a:xfrm>
          <a:custGeom>
            <a:rect b="b" l="l" r="r" t="t"/>
            <a:pathLst>
              <a:path extrusionOk="0" h="2467841" w="2604581">
                <a:moveTo>
                  <a:pt x="0" y="0"/>
                </a:moveTo>
                <a:lnTo>
                  <a:pt x="2604581" y="0"/>
                </a:lnTo>
                <a:lnTo>
                  <a:pt x="2604581" y="2467841"/>
                </a:lnTo>
                <a:lnTo>
                  <a:pt x="0" y="2467841"/>
                </a:lnTo>
                <a:lnTo>
                  <a:pt x="0" y="0"/>
                </a:lnTo>
                <a:close/>
              </a:path>
            </a:pathLst>
          </a:custGeom>
          <a:blipFill rotWithShape="1">
            <a:blip r:embed="rId3">
              <a:alphaModFix amt="5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48"/>
          <p:cNvSpPr/>
          <p:nvPr/>
        </p:nvSpPr>
        <p:spPr>
          <a:xfrm rot="-9088749">
            <a:off x="1631143" y="-2578373"/>
            <a:ext cx="3903561" cy="3698625"/>
          </a:xfrm>
          <a:custGeom>
            <a:rect b="b" l="l" r="r" t="t"/>
            <a:pathLst>
              <a:path extrusionOk="0" h="3698625" w="3903561">
                <a:moveTo>
                  <a:pt x="0" y="0"/>
                </a:moveTo>
                <a:lnTo>
                  <a:pt x="3903562" y="0"/>
                </a:lnTo>
                <a:lnTo>
                  <a:pt x="3903562" y="3698625"/>
                </a:lnTo>
                <a:lnTo>
                  <a:pt x="0" y="3698625"/>
                </a:lnTo>
                <a:lnTo>
                  <a:pt x="0" y="0"/>
                </a:lnTo>
                <a:close/>
              </a:path>
            </a:pathLst>
          </a:custGeom>
          <a:blipFill rotWithShape="1">
            <a:blip r:embed="rId3">
              <a:alphaModFix amt="65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48"/>
          <p:cNvSpPr/>
          <p:nvPr/>
        </p:nvSpPr>
        <p:spPr>
          <a:xfrm rot="313119">
            <a:off x="-3109196" y="4175850"/>
            <a:ext cx="8275792" cy="791372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4">
              <a:alphaModFix amt="57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48"/>
          <p:cNvSpPr/>
          <p:nvPr/>
        </p:nvSpPr>
        <p:spPr>
          <a:xfrm rot="965189">
            <a:off x="11239029" y="-3141539"/>
            <a:ext cx="7824542" cy="6963843"/>
          </a:xfrm>
          <a:custGeom>
            <a:rect b="b" l="l" r="r" t="t"/>
            <a:pathLst>
              <a:path extrusionOk="0" h="6963843" w="7824542">
                <a:moveTo>
                  <a:pt x="0" y="0"/>
                </a:moveTo>
                <a:lnTo>
                  <a:pt x="7824542" y="0"/>
                </a:lnTo>
                <a:lnTo>
                  <a:pt x="7824542" y="6963842"/>
                </a:lnTo>
                <a:lnTo>
                  <a:pt x="0" y="6963842"/>
                </a:lnTo>
                <a:lnTo>
                  <a:pt x="0" y="0"/>
                </a:lnTo>
                <a:close/>
              </a:path>
            </a:pathLst>
          </a:custGeom>
          <a:blipFill rotWithShape="1">
            <a:blip r:embed="rId5">
              <a:alphaModFix amt="6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48"/>
          <p:cNvSpPr/>
          <p:nvPr/>
        </p:nvSpPr>
        <p:spPr>
          <a:xfrm rot="1207755">
            <a:off x="13218087" y="5225672"/>
            <a:ext cx="6135171" cy="7102948"/>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7" name="Google Shape;667;p48"/>
          <p:cNvGrpSpPr/>
          <p:nvPr/>
        </p:nvGrpSpPr>
        <p:grpSpPr>
          <a:xfrm>
            <a:off x="274193" y="137503"/>
            <a:ext cx="18013807" cy="872147"/>
            <a:chOff x="0" y="-85725"/>
            <a:chExt cx="24018409" cy="1162862"/>
          </a:xfrm>
        </p:grpSpPr>
        <p:cxnSp>
          <p:nvCxnSpPr>
            <p:cNvPr id="668" name="Google Shape;668;p48"/>
            <p:cNvCxnSpPr/>
            <p:nvPr/>
          </p:nvCxnSpPr>
          <p:spPr>
            <a:xfrm>
              <a:off x="0" y="1077137"/>
              <a:ext cx="15230592" cy="0"/>
            </a:xfrm>
            <a:prstGeom prst="straightConnector1">
              <a:avLst/>
            </a:prstGeom>
            <a:noFill/>
            <a:ln cap="flat" cmpd="sng" w="50800">
              <a:solidFill>
                <a:srgbClr val="FFFFFF"/>
              </a:solidFill>
              <a:prstDash val="solid"/>
              <a:round/>
              <a:headEnd len="sm" w="sm" type="none"/>
              <a:tailEnd len="sm" w="sm" type="none"/>
            </a:ln>
          </p:spPr>
        </p:cxnSp>
        <p:sp>
          <p:nvSpPr>
            <p:cNvPr id="669" name="Google Shape;669;p48"/>
            <p:cNvSpPr txBox="1"/>
            <p:nvPr/>
          </p:nvSpPr>
          <p:spPr>
            <a:xfrm>
              <a:off x="0" y="-85725"/>
              <a:ext cx="24018409"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Unique Values, Value Counts, Membership</a:t>
              </a:r>
              <a:endParaRPr/>
            </a:p>
          </p:txBody>
        </p:sp>
      </p:grpSp>
      <p:sp>
        <p:nvSpPr>
          <p:cNvPr id="670" name="Google Shape;670;p48"/>
          <p:cNvSpPr/>
          <p:nvPr/>
        </p:nvSpPr>
        <p:spPr>
          <a:xfrm>
            <a:off x="145461" y="1163238"/>
            <a:ext cx="6908260" cy="8921359"/>
          </a:xfrm>
          <a:custGeom>
            <a:rect b="b" l="l" r="r" t="t"/>
            <a:pathLst>
              <a:path extrusionOk="0" h="8921359" w="6908260">
                <a:moveTo>
                  <a:pt x="0" y="0"/>
                </a:moveTo>
                <a:lnTo>
                  <a:pt x="6908260" y="0"/>
                </a:lnTo>
                <a:lnTo>
                  <a:pt x="6908260" y="8921359"/>
                </a:lnTo>
                <a:lnTo>
                  <a:pt x="0" y="8921359"/>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48"/>
          <p:cNvSpPr/>
          <p:nvPr/>
        </p:nvSpPr>
        <p:spPr>
          <a:xfrm>
            <a:off x="9698534" y="1163238"/>
            <a:ext cx="7701434" cy="7288857"/>
          </a:xfrm>
          <a:custGeom>
            <a:rect b="b" l="l" r="r" t="t"/>
            <a:pathLst>
              <a:path extrusionOk="0" h="7288857" w="7701434">
                <a:moveTo>
                  <a:pt x="0" y="0"/>
                </a:moveTo>
                <a:lnTo>
                  <a:pt x="7701434" y="0"/>
                </a:lnTo>
                <a:lnTo>
                  <a:pt x="7701434" y="7288857"/>
                </a:lnTo>
                <a:lnTo>
                  <a:pt x="0" y="7288857"/>
                </a:lnTo>
                <a:lnTo>
                  <a:pt x="0" y="0"/>
                </a:lnTo>
                <a:close/>
              </a:path>
            </a:pathLst>
          </a:custGeom>
          <a:blipFill rotWithShape="1">
            <a:blip r:embed="rId8">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2" name="Google Shape;672;p48"/>
          <p:cNvPicPr preferRelativeResize="0"/>
          <p:nvPr/>
        </p:nvPicPr>
        <p:blipFill rotWithShape="1">
          <a:blip r:embed="rId9">
            <a:alphaModFix/>
          </a:blip>
          <a:srcRect b="0" l="0" r="0" t="0"/>
          <a:stretch/>
        </p:blipFill>
        <p:spPr>
          <a:xfrm rot="-6469842">
            <a:off x="14195525" y="6362209"/>
            <a:ext cx="2457973" cy="2642982"/>
          </a:xfrm>
          <a:prstGeom prst="rect">
            <a:avLst/>
          </a:prstGeom>
          <a:noFill/>
          <a:ln>
            <a:noFill/>
          </a:ln>
        </p:spPr>
      </p:pic>
      <p:sp>
        <p:nvSpPr>
          <p:cNvPr id="673" name="Google Shape;673;p48"/>
          <p:cNvSpPr txBox="1"/>
          <p:nvPr/>
        </p:nvSpPr>
        <p:spPr>
          <a:xfrm>
            <a:off x="9698534" y="9210675"/>
            <a:ext cx="8046561" cy="38227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Wypełnianie brakujących danych wartościami 0</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7" name="Shape 677"/>
        <p:cNvGrpSpPr/>
        <p:nvPr/>
      </p:nvGrpSpPr>
      <p:grpSpPr>
        <a:xfrm>
          <a:off x="0" y="0"/>
          <a:ext cx="0" cy="0"/>
          <a:chOff x="0" y="0"/>
          <a:chExt cx="0" cy="0"/>
        </a:xfrm>
      </p:grpSpPr>
      <p:sp>
        <p:nvSpPr>
          <p:cNvPr id="678" name="Google Shape;678;p49"/>
          <p:cNvSpPr/>
          <p:nvPr/>
        </p:nvSpPr>
        <p:spPr>
          <a:xfrm>
            <a:off x="11564986" y="-3282418"/>
            <a:ext cx="7027814" cy="6254754"/>
          </a:xfrm>
          <a:custGeom>
            <a:rect b="b" l="l" r="r" t="t"/>
            <a:pathLst>
              <a:path extrusionOk="0" h="6254754" w="7027814">
                <a:moveTo>
                  <a:pt x="0" y="0"/>
                </a:moveTo>
                <a:lnTo>
                  <a:pt x="7027814" y="0"/>
                </a:lnTo>
                <a:lnTo>
                  <a:pt x="7027814" y="6254755"/>
                </a:lnTo>
                <a:lnTo>
                  <a:pt x="0" y="625475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49"/>
          <p:cNvSpPr/>
          <p:nvPr/>
        </p:nvSpPr>
        <p:spPr>
          <a:xfrm rot="9490257">
            <a:off x="7989172" y="8611142"/>
            <a:ext cx="2546291" cy="2412611"/>
          </a:xfrm>
          <a:custGeom>
            <a:rect b="b" l="l" r="r" t="t"/>
            <a:pathLst>
              <a:path extrusionOk="0" h="2412611" w="2546291">
                <a:moveTo>
                  <a:pt x="0" y="0"/>
                </a:moveTo>
                <a:lnTo>
                  <a:pt x="2546291" y="0"/>
                </a:lnTo>
                <a:lnTo>
                  <a:pt x="2546291" y="2412611"/>
                </a:lnTo>
                <a:lnTo>
                  <a:pt x="0" y="24126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49"/>
          <p:cNvSpPr/>
          <p:nvPr/>
        </p:nvSpPr>
        <p:spPr>
          <a:xfrm rot="6148233">
            <a:off x="12976018" y="3273608"/>
            <a:ext cx="6861060" cy="6560888"/>
          </a:xfrm>
          <a:custGeom>
            <a:rect b="b" l="l" r="r" t="t"/>
            <a:pathLst>
              <a:path extrusionOk="0" h="6560888" w="6861060">
                <a:moveTo>
                  <a:pt x="0" y="0"/>
                </a:moveTo>
                <a:lnTo>
                  <a:pt x="6861060" y="0"/>
                </a:lnTo>
                <a:lnTo>
                  <a:pt x="6861060" y="6560888"/>
                </a:lnTo>
                <a:lnTo>
                  <a:pt x="0" y="65608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81" name="Google Shape;681;p49"/>
          <p:cNvGrpSpPr/>
          <p:nvPr/>
        </p:nvGrpSpPr>
        <p:grpSpPr>
          <a:xfrm>
            <a:off x="274193" y="137503"/>
            <a:ext cx="18013807" cy="872147"/>
            <a:chOff x="0" y="-85725"/>
            <a:chExt cx="24018409" cy="1162862"/>
          </a:xfrm>
        </p:grpSpPr>
        <p:cxnSp>
          <p:nvCxnSpPr>
            <p:cNvPr id="682" name="Google Shape;682;p49"/>
            <p:cNvCxnSpPr/>
            <p:nvPr/>
          </p:nvCxnSpPr>
          <p:spPr>
            <a:xfrm>
              <a:off x="0" y="1077137"/>
              <a:ext cx="15230592" cy="0"/>
            </a:xfrm>
            <a:prstGeom prst="straightConnector1">
              <a:avLst/>
            </a:prstGeom>
            <a:noFill/>
            <a:ln cap="flat" cmpd="sng" w="50800">
              <a:solidFill>
                <a:srgbClr val="FFFFFF"/>
              </a:solidFill>
              <a:prstDash val="solid"/>
              <a:round/>
              <a:headEnd len="sm" w="sm" type="none"/>
              <a:tailEnd len="sm" w="sm" type="none"/>
            </a:ln>
          </p:spPr>
        </p:cxnSp>
        <p:sp>
          <p:nvSpPr>
            <p:cNvPr id="683" name="Google Shape;683;p49"/>
            <p:cNvSpPr txBox="1"/>
            <p:nvPr/>
          </p:nvSpPr>
          <p:spPr>
            <a:xfrm>
              <a:off x="0" y="-85725"/>
              <a:ext cx="24018409"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Merging DataFrames</a:t>
              </a:r>
              <a:endParaRPr/>
            </a:p>
          </p:txBody>
        </p:sp>
      </p:grpSp>
      <p:sp>
        <p:nvSpPr>
          <p:cNvPr id="684" name="Google Shape;684;p49"/>
          <p:cNvSpPr/>
          <p:nvPr/>
        </p:nvSpPr>
        <p:spPr>
          <a:xfrm>
            <a:off x="9642969" y="1158905"/>
            <a:ext cx="7743142" cy="9128095"/>
          </a:xfrm>
          <a:custGeom>
            <a:rect b="b" l="l" r="r" t="t"/>
            <a:pathLst>
              <a:path extrusionOk="0" h="9128095" w="7743142">
                <a:moveTo>
                  <a:pt x="0" y="0"/>
                </a:moveTo>
                <a:lnTo>
                  <a:pt x="7743142" y="0"/>
                </a:lnTo>
                <a:lnTo>
                  <a:pt x="7743142" y="9128095"/>
                </a:lnTo>
                <a:lnTo>
                  <a:pt x="0" y="9128095"/>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49"/>
          <p:cNvSpPr txBox="1"/>
          <p:nvPr/>
        </p:nvSpPr>
        <p:spPr>
          <a:xfrm>
            <a:off x="274193" y="1115520"/>
            <a:ext cx="7212173" cy="29584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Metoda </a:t>
            </a:r>
            <a:r>
              <a:rPr lang="en-US" sz="2400">
                <a:solidFill>
                  <a:srgbClr val="38B6FF"/>
                </a:solidFill>
                <a:latin typeface="Emblema One"/>
                <a:ea typeface="Emblema One"/>
                <a:cs typeface="Emblema One"/>
                <a:sym typeface="Emblema One"/>
              </a:rPr>
              <a:t>merge()</a:t>
            </a:r>
            <a:r>
              <a:rPr lang="en-US" sz="2400">
                <a:solidFill>
                  <a:srgbClr val="FFFFFF"/>
                </a:solidFill>
                <a:latin typeface="Emblema One"/>
                <a:ea typeface="Emblema One"/>
                <a:cs typeface="Emblema One"/>
                <a:sym typeface="Emblema One"/>
              </a:rPr>
              <a:t> umożliwia nam połączenie dwóch obiektów </a:t>
            </a:r>
            <a:r>
              <a:rPr lang="en-US" sz="2400">
                <a:solidFill>
                  <a:srgbClr val="38B6FF"/>
                </a:solidFill>
                <a:latin typeface="Emblema One"/>
                <a:ea typeface="Emblema One"/>
                <a:cs typeface="Emblema One"/>
                <a:sym typeface="Emblema One"/>
              </a:rPr>
              <a:t>DataFrame </a:t>
            </a:r>
            <a:r>
              <a:rPr lang="en-US" sz="2400">
                <a:solidFill>
                  <a:srgbClr val="FFFFFF"/>
                </a:solidFill>
                <a:latin typeface="Emblema One"/>
                <a:ea typeface="Emblema One"/>
                <a:cs typeface="Emblema One"/>
                <a:sym typeface="Emblema One"/>
              </a:rPr>
              <a:t>na podstawie jednego lub wielu kluczy.  </a:t>
            </a:r>
            <a:endParaRPr/>
          </a:p>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Wyróżniamy dwa główne sposoby łączenia ze sobą obiektów DataFrame:</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many-to-one</a:t>
            </a:r>
            <a:endParaRPr/>
          </a:p>
          <a:p>
            <a:pPr indent="-259079" lvl="1" marL="518160" marR="0" rtl="0" algn="l">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Emblema One"/>
                <a:ea typeface="Emblema One"/>
                <a:cs typeface="Emblema One"/>
                <a:sym typeface="Emblema One"/>
              </a:rPr>
              <a:t>many-to-many</a:t>
            </a:r>
            <a:endParaRPr/>
          </a:p>
        </p:txBody>
      </p:sp>
      <p:pic>
        <p:nvPicPr>
          <p:cNvPr id="686" name="Google Shape;686;p49"/>
          <p:cNvPicPr preferRelativeResize="0"/>
          <p:nvPr/>
        </p:nvPicPr>
        <p:blipFill rotWithShape="1">
          <a:blip r:embed="rId7">
            <a:alphaModFix/>
          </a:blip>
          <a:srcRect b="0" l="0" r="0" t="0"/>
          <a:stretch/>
        </p:blipFill>
        <p:spPr>
          <a:xfrm>
            <a:off x="8242967" y="6459819"/>
            <a:ext cx="1400002" cy="273000"/>
          </a:xfrm>
          <a:prstGeom prst="rect">
            <a:avLst/>
          </a:prstGeom>
          <a:noFill/>
          <a:ln>
            <a:noFill/>
          </a:ln>
        </p:spPr>
      </p:pic>
      <p:sp>
        <p:nvSpPr>
          <p:cNvPr id="687" name="Google Shape;687;p49"/>
          <p:cNvSpPr txBox="1"/>
          <p:nvPr/>
        </p:nvSpPr>
        <p:spPr>
          <a:xfrm>
            <a:off x="1535955" y="5932084"/>
            <a:ext cx="6945978"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Przykład łączenia tabel </a:t>
            </a:r>
            <a:r>
              <a:rPr lang="en-US" sz="2199">
                <a:solidFill>
                  <a:srgbClr val="38B6FF"/>
                </a:solidFill>
                <a:latin typeface="Emblema One"/>
                <a:ea typeface="Emblema One"/>
                <a:cs typeface="Emblema One"/>
                <a:sym typeface="Emblema One"/>
              </a:rPr>
              <a:t>many-to-one</a:t>
            </a:r>
            <a:r>
              <a:rPr lang="en-US" sz="2199">
                <a:solidFill>
                  <a:srgbClr val="FFFFFF"/>
                </a:solidFill>
                <a:latin typeface="Emblema One"/>
                <a:ea typeface="Emblema One"/>
                <a:cs typeface="Emblema One"/>
                <a:sym typeface="Emblema One"/>
              </a:rPr>
              <a:t>. Table </a:t>
            </a:r>
            <a:r>
              <a:rPr lang="en-US" sz="2199">
                <a:solidFill>
                  <a:srgbClr val="38B6FF"/>
                </a:solidFill>
                <a:latin typeface="Emblema One"/>
                <a:ea typeface="Emblema One"/>
                <a:cs typeface="Emblema One"/>
                <a:sym typeface="Emblema One"/>
              </a:rPr>
              <a:t>df2</a:t>
            </a:r>
            <a:r>
              <a:rPr lang="en-US" sz="2199">
                <a:solidFill>
                  <a:srgbClr val="FFFFFF"/>
                </a:solidFill>
                <a:latin typeface="Emblema One"/>
                <a:ea typeface="Emblema One"/>
                <a:cs typeface="Emblema One"/>
                <a:sym typeface="Emblema One"/>
              </a:rPr>
              <a:t> składa się z unikalnych wartości w kolumnie </a:t>
            </a:r>
            <a:r>
              <a:rPr lang="en-US" sz="2199">
                <a:solidFill>
                  <a:srgbClr val="38B6FF"/>
                </a:solidFill>
                <a:latin typeface="Emblema One"/>
                <a:ea typeface="Emblema One"/>
                <a:cs typeface="Emblema One"/>
                <a:sym typeface="Emblema One"/>
              </a:rPr>
              <a:t>key</a:t>
            </a:r>
            <a:r>
              <a:rPr lang="en-US" sz="2199">
                <a:solidFill>
                  <a:srgbClr val="FFFFFF"/>
                </a:solidFill>
                <a:latin typeface="Emblema One"/>
                <a:ea typeface="Emblema One"/>
                <a:cs typeface="Emblema One"/>
                <a:sym typeface="Emblema One"/>
              </a:rPr>
              <a:t>, która stanowi podstawę do łączenia obu </a:t>
            </a:r>
            <a:r>
              <a:rPr lang="en-US" sz="2199">
                <a:solidFill>
                  <a:srgbClr val="38B6FF"/>
                </a:solidFill>
                <a:latin typeface="Emblema One"/>
                <a:ea typeface="Emblema One"/>
                <a:cs typeface="Emblema One"/>
                <a:sym typeface="Emblema One"/>
              </a:rPr>
              <a:t>DataFrame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91" name="Shape 691"/>
        <p:cNvGrpSpPr/>
        <p:nvPr/>
      </p:nvGrpSpPr>
      <p:grpSpPr>
        <a:xfrm>
          <a:off x="0" y="0"/>
          <a:ext cx="0" cy="0"/>
          <a:chOff x="0" y="0"/>
          <a:chExt cx="0" cy="0"/>
        </a:xfrm>
      </p:grpSpPr>
      <p:sp>
        <p:nvSpPr>
          <p:cNvPr id="692" name="Google Shape;692;p50"/>
          <p:cNvSpPr/>
          <p:nvPr/>
        </p:nvSpPr>
        <p:spPr>
          <a:xfrm rot="-1199663">
            <a:off x="3603314" y="-5145008"/>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50"/>
          <p:cNvSpPr/>
          <p:nvPr/>
        </p:nvSpPr>
        <p:spPr>
          <a:xfrm rot="-2715964">
            <a:off x="16639043" y="-597319"/>
            <a:ext cx="2207918" cy="2092002"/>
          </a:xfrm>
          <a:custGeom>
            <a:rect b="b" l="l" r="r" t="t"/>
            <a:pathLst>
              <a:path extrusionOk="0" h="2092002" w="2207918">
                <a:moveTo>
                  <a:pt x="0" y="0"/>
                </a:moveTo>
                <a:lnTo>
                  <a:pt x="2207918" y="0"/>
                </a:lnTo>
                <a:lnTo>
                  <a:pt x="2207918"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50"/>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50"/>
          <p:cNvSpPr/>
          <p:nvPr/>
        </p:nvSpPr>
        <p:spPr>
          <a:xfrm>
            <a:off x="112567" y="111851"/>
            <a:ext cx="7110603" cy="10036412"/>
          </a:xfrm>
          <a:custGeom>
            <a:rect b="b" l="l" r="r" t="t"/>
            <a:pathLst>
              <a:path extrusionOk="0" h="10036412" w="7110603">
                <a:moveTo>
                  <a:pt x="0" y="0"/>
                </a:moveTo>
                <a:lnTo>
                  <a:pt x="7110603" y="0"/>
                </a:lnTo>
                <a:lnTo>
                  <a:pt x="7110603" y="10036413"/>
                </a:lnTo>
                <a:lnTo>
                  <a:pt x="0" y="10036413"/>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6" name="Google Shape;696;p50"/>
          <p:cNvPicPr preferRelativeResize="0"/>
          <p:nvPr/>
        </p:nvPicPr>
        <p:blipFill rotWithShape="1">
          <a:blip r:embed="rId6">
            <a:alphaModFix/>
          </a:blip>
          <a:srcRect b="0" l="0" r="0" t="0"/>
          <a:stretch/>
        </p:blipFill>
        <p:spPr>
          <a:xfrm rot="10800000">
            <a:off x="7116776" y="370944"/>
            <a:ext cx="1400002" cy="273000"/>
          </a:xfrm>
          <a:prstGeom prst="rect">
            <a:avLst/>
          </a:prstGeom>
          <a:noFill/>
          <a:ln>
            <a:noFill/>
          </a:ln>
        </p:spPr>
      </p:pic>
      <p:sp>
        <p:nvSpPr>
          <p:cNvPr id="697" name="Google Shape;697;p50"/>
          <p:cNvSpPr txBox="1"/>
          <p:nvPr/>
        </p:nvSpPr>
        <p:spPr>
          <a:xfrm>
            <a:off x="8663041" y="38472"/>
            <a:ext cx="7559916"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jeżeli nazwy odpowiadających sobie kolumn różnią się możemy w metodzie </a:t>
            </a:r>
            <a:r>
              <a:rPr lang="en-US" sz="2199">
                <a:solidFill>
                  <a:srgbClr val="38B6FF"/>
                </a:solidFill>
                <a:latin typeface="Emblema One"/>
                <a:ea typeface="Emblema One"/>
                <a:cs typeface="Emblema One"/>
                <a:sym typeface="Emblema One"/>
              </a:rPr>
              <a:t>merge()</a:t>
            </a:r>
            <a:r>
              <a:rPr lang="en-US" sz="2199">
                <a:solidFill>
                  <a:srgbClr val="FFFFFF"/>
                </a:solidFill>
                <a:latin typeface="Emblema One"/>
                <a:ea typeface="Emblema One"/>
                <a:cs typeface="Emblema One"/>
                <a:sym typeface="Emblema One"/>
              </a:rPr>
              <a:t> “ręcznie” określić na podstawie, których kolumn dokonujemy łączenia</a:t>
            </a:r>
            <a:endParaRPr/>
          </a:p>
        </p:txBody>
      </p:sp>
      <p:sp>
        <p:nvSpPr>
          <p:cNvPr id="698" name="Google Shape;698;p50"/>
          <p:cNvSpPr txBox="1"/>
          <p:nvPr/>
        </p:nvSpPr>
        <p:spPr>
          <a:xfrm>
            <a:off x="8663041" y="4465823"/>
            <a:ext cx="7559916"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domyślnie metoda </a:t>
            </a:r>
            <a:r>
              <a:rPr lang="en-US" sz="2199">
                <a:solidFill>
                  <a:srgbClr val="38B6FF"/>
                </a:solidFill>
                <a:latin typeface="Emblema One"/>
                <a:ea typeface="Emblema One"/>
                <a:cs typeface="Emblema One"/>
                <a:sym typeface="Emblema One"/>
              </a:rPr>
              <a:t>merge()</a:t>
            </a:r>
            <a:r>
              <a:rPr lang="en-US" sz="2199">
                <a:solidFill>
                  <a:srgbClr val="FFFFFF"/>
                </a:solidFill>
                <a:latin typeface="Emblema One"/>
                <a:ea typeface="Emblema One"/>
                <a:cs typeface="Emblema One"/>
                <a:sym typeface="Emblema One"/>
              </a:rPr>
              <a:t> dokonuje tzw: </a:t>
            </a:r>
            <a:r>
              <a:rPr lang="en-US" sz="2199">
                <a:solidFill>
                  <a:srgbClr val="38B6FF"/>
                </a:solidFill>
                <a:latin typeface="Emblema One"/>
                <a:ea typeface="Emblema One"/>
                <a:cs typeface="Emblema One"/>
                <a:sym typeface="Emblema One"/>
              </a:rPr>
              <a:t>‘inner’ join</a:t>
            </a:r>
            <a:r>
              <a:rPr lang="en-US" sz="2199">
                <a:solidFill>
                  <a:srgbClr val="FFFFFF"/>
                </a:solidFill>
                <a:latin typeface="Emblema One"/>
                <a:ea typeface="Emblema One"/>
                <a:cs typeface="Emblema One"/>
                <a:sym typeface="Emblema One"/>
              </a:rPr>
              <a:t> (zawiera w wyniku jedynie wspólne klucze). Możemy oczywiście zmienić to używając atrybutu </a:t>
            </a:r>
            <a:r>
              <a:rPr lang="en-US" sz="2199">
                <a:solidFill>
                  <a:srgbClr val="38B6FF"/>
                </a:solidFill>
                <a:latin typeface="Emblema One"/>
                <a:ea typeface="Emblema One"/>
                <a:cs typeface="Emblema One"/>
                <a:sym typeface="Emblema One"/>
              </a:rPr>
              <a:t>how</a:t>
            </a:r>
            <a:endParaRPr/>
          </a:p>
        </p:txBody>
      </p:sp>
      <p:pic>
        <p:nvPicPr>
          <p:cNvPr id="699" name="Google Shape;699;p50"/>
          <p:cNvPicPr preferRelativeResize="0"/>
          <p:nvPr/>
        </p:nvPicPr>
        <p:blipFill rotWithShape="1">
          <a:blip r:embed="rId6">
            <a:alphaModFix/>
          </a:blip>
          <a:srcRect b="0" l="0" r="0" t="0"/>
          <a:stretch/>
        </p:blipFill>
        <p:spPr>
          <a:xfrm rot="10800000">
            <a:off x="7223170" y="4993557"/>
            <a:ext cx="1400002" cy="273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703" name="Shape 703"/>
        <p:cNvGrpSpPr/>
        <p:nvPr/>
      </p:nvGrpSpPr>
      <p:grpSpPr>
        <a:xfrm>
          <a:off x="0" y="0"/>
          <a:ext cx="0" cy="0"/>
          <a:chOff x="0" y="0"/>
          <a:chExt cx="0" cy="0"/>
        </a:xfrm>
      </p:grpSpPr>
      <p:sp>
        <p:nvSpPr>
          <p:cNvPr id="704" name="Google Shape;704;p51"/>
          <p:cNvSpPr/>
          <p:nvPr/>
        </p:nvSpPr>
        <p:spPr>
          <a:xfrm>
            <a:off x="7131736" y="8639208"/>
            <a:ext cx="2729129" cy="2585849"/>
          </a:xfrm>
          <a:custGeom>
            <a:rect b="b" l="l" r="r" t="t"/>
            <a:pathLst>
              <a:path extrusionOk="0" h="2585849" w="2729129">
                <a:moveTo>
                  <a:pt x="0" y="0"/>
                </a:moveTo>
                <a:lnTo>
                  <a:pt x="2729128" y="0"/>
                </a:lnTo>
                <a:lnTo>
                  <a:pt x="2729128" y="2585849"/>
                </a:lnTo>
                <a:lnTo>
                  <a:pt x="0" y="25858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51"/>
          <p:cNvSpPr/>
          <p:nvPr/>
        </p:nvSpPr>
        <p:spPr>
          <a:xfrm rot="-6185645">
            <a:off x="-4581283" y="376237"/>
            <a:ext cx="9901401" cy="8812247"/>
          </a:xfrm>
          <a:custGeom>
            <a:rect b="b" l="l" r="r" t="t"/>
            <a:pathLst>
              <a:path extrusionOk="0" h="8812247" w="9901401">
                <a:moveTo>
                  <a:pt x="0" y="0"/>
                </a:moveTo>
                <a:lnTo>
                  <a:pt x="9901401" y="0"/>
                </a:lnTo>
                <a:lnTo>
                  <a:pt x="9901401" y="8812247"/>
                </a:lnTo>
                <a:lnTo>
                  <a:pt x="0" y="881224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51"/>
          <p:cNvSpPr/>
          <p:nvPr/>
        </p:nvSpPr>
        <p:spPr>
          <a:xfrm rot="-447366">
            <a:off x="7019979" y="-515033"/>
            <a:ext cx="1517793" cy="1451390"/>
          </a:xfrm>
          <a:custGeom>
            <a:rect b="b" l="l" r="r" t="t"/>
            <a:pathLst>
              <a:path extrusionOk="0" h="1451390" w="1517793">
                <a:moveTo>
                  <a:pt x="0" y="0"/>
                </a:moveTo>
                <a:lnTo>
                  <a:pt x="1517793" y="0"/>
                </a:lnTo>
                <a:lnTo>
                  <a:pt x="1517793" y="1451390"/>
                </a:lnTo>
                <a:lnTo>
                  <a:pt x="0" y="14513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51"/>
          <p:cNvSpPr/>
          <p:nvPr/>
        </p:nvSpPr>
        <p:spPr>
          <a:xfrm>
            <a:off x="140980" y="102105"/>
            <a:ext cx="6152886" cy="10075867"/>
          </a:xfrm>
          <a:custGeom>
            <a:rect b="b" l="l" r="r" t="t"/>
            <a:pathLst>
              <a:path extrusionOk="0" h="10075867" w="6152886">
                <a:moveTo>
                  <a:pt x="0" y="0"/>
                </a:moveTo>
                <a:lnTo>
                  <a:pt x="6152886" y="0"/>
                </a:lnTo>
                <a:lnTo>
                  <a:pt x="6152886" y="10075867"/>
                </a:lnTo>
                <a:lnTo>
                  <a:pt x="0" y="10075867"/>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51"/>
          <p:cNvSpPr/>
          <p:nvPr/>
        </p:nvSpPr>
        <p:spPr>
          <a:xfrm>
            <a:off x="11767094" y="176501"/>
            <a:ext cx="6205200" cy="10001471"/>
          </a:xfrm>
          <a:custGeom>
            <a:rect b="b" l="l" r="r" t="t"/>
            <a:pathLst>
              <a:path extrusionOk="0" h="10001471" w="6205200">
                <a:moveTo>
                  <a:pt x="0" y="0"/>
                </a:moveTo>
                <a:lnTo>
                  <a:pt x="6205200" y="0"/>
                </a:lnTo>
                <a:lnTo>
                  <a:pt x="6205200" y="10001471"/>
                </a:lnTo>
                <a:lnTo>
                  <a:pt x="0" y="10001471"/>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51"/>
          <p:cNvSpPr txBox="1"/>
          <p:nvPr/>
        </p:nvSpPr>
        <p:spPr>
          <a:xfrm>
            <a:off x="7591739" y="4767026"/>
            <a:ext cx="4033357" cy="772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Przykład łączenia tablic </a:t>
            </a:r>
            <a:r>
              <a:rPr lang="en-US" sz="2199">
                <a:solidFill>
                  <a:srgbClr val="38B6FF"/>
                </a:solidFill>
                <a:latin typeface="Emblema One"/>
                <a:ea typeface="Emblema One"/>
                <a:cs typeface="Emblema One"/>
                <a:sym typeface="Emblema One"/>
              </a:rPr>
              <a:t>many-to-many</a:t>
            </a:r>
            <a:endParaRPr/>
          </a:p>
        </p:txBody>
      </p:sp>
      <p:pic>
        <p:nvPicPr>
          <p:cNvPr id="710" name="Google Shape;710;p51"/>
          <p:cNvPicPr preferRelativeResize="0"/>
          <p:nvPr/>
        </p:nvPicPr>
        <p:blipFill rotWithShape="1">
          <a:blip r:embed="rId8">
            <a:alphaModFix/>
          </a:blip>
          <a:srcRect b="0" l="0" r="0" t="0"/>
          <a:stretch/>
        </p:blipFill>
        <p:spPr>
          <a:xfrm rot="10800000">
            <a:off x="6293866" y="5072445"/>
            <a:ext cx="1400002" cy="273000"/>
          </a:xfrm>
          <a:prstGeom prst="rect">
            <a:avLst/>
          </a:prstGeom>
          <a:noFill/>
          <a:ln>
            <a:noFill/>
          </a:ln>
        </p:spPr>
      </p:pic>
      <p:pic>
        <p:nvPicPr>
          <p:cNvPr id="711" name="Google Shape;711;p51"/>
          <p:cNvPicPr preferRelativeResize="0"/>
          <p:nvPr/>
        </p:nvPicPr>
        <p:blipFill rotWithShape="1">
          <a:blip r:embed="rId8">
            <a:alphaModFix/>
          </a:blip>
          <a:srcRect b="0" l="0" r="0" t="0"/>
          <a:stretch/>
        </p:blipFill>
        <p:spPr>
          <a:xfrm>
            <a:off x="10367092" y="7212929"/>
            <a:ext cx="1400002" cy="273000"/>
          </a:xfrm>
          <a:prstGeom prst="rect">
            <a:avLst/>
          </a:prstGeom>
          <a:noFill/>
          <a:ln>
            <a:noFill/>
          </a:ln>
        </p:spPr>
      </p:pic>
      <p:sp>
        <p:nvSpPr>
          <p:cNvPr id="712" name="Google Shape;712;p51"/>
          <p:cNvSpPr txBox="1"/>
          <p:nvPr/>
        </p:nvSpPr>
        <p:spPr>
          <a:xfrm>
            <a:off x="6758151" y="6548694"/>
            <a:ext cx="4033357" cy="15538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38B6FF"/>
                </a:solidFill>
                <a:latin typeface="Emblema One"/>
                <a:ea typeface="Emblema One"/>
                <a:cs typeface="Emblema One"/>
                <a:sym typeface="Emblema One"/>
              </a:rPr>
              <a:t>Suffix-y</a:t>
            </a:r>
            <a:r>
              <a:rPr lang="en-US" sz="2199">
                <a:solidFill>
                  <a:srgbClr val="FFFFFF"/>
                </a:solidFill>
                <a:latin typeface="Emblema One"/>
                <a:ea typeface="Emblema One"/>
                <a:cs typeface="Emblema One"/>
                <a:sym typeface="Emblema One"/>
              </a:rPr>
              <a:t> stosowane są jeżeli mamy nachodzące na siebie kolumny w tablicach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1" name="Shape 131"/>
        <p:cNvGrpSpPr/>
        <p:nvPr/>
      </p:nvGrpSpPr>
      <p:grpSpPr>
        <a:xfrm>
          <a:off x="0" y="0"/>
          <a:ext cx="0" cy="0"/>
          <a:chOff x="0" y="0"/>
          <a:chExt cx="0" cy="0"/>
        </a:xfrm>
      </p:grpSpPr>
      <p:sp>
        <p:nvSpPr>
          <p:cNvPr id="132" name="Google Shape;132;p16"/>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16"/>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6"/>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6"/>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36" name="Google Shape;136;p16"/>
          <p:cNvCxnSpPr/>
          <p:nvPr/>
        </p:nvCxnSpPr>
        <p:spPr>
          <a:xfrm>
            <a:off x="2443419" y="1869674"/>
            <a:ext cx="10279034" cy="0"/>
          </a:xfrm>
          <a:prstGeom prst="straightConnector1">
            <a:avLst/>
          </a:prstGeom>
          <a:noFill/>
          <a:ln cap="flat" cmpd="sng" w="38100">
            <a:solidFill>
              <a:srgbClr val="FFFFFF"/>
            </a:solidFill>
            <a:prstDash val="solid"/>
            <a:round/>
            <a:headEnd len="sm" w="sm" type="none"/>
            <a:tailEnd len="sm" w="sm" type="none"/>
          </a:ln>
        </p:spPr>
      </p:cxnSp>
      <p:sp>
        <p:nvSpPr>
          <p:cNvPr id="137" name="Google Shape;137;p16"/>
          <p:cNvSpPr txBox="1"/>
          <p:nvPr/>
        </p:nvSpPr>
        <p:spPr>
          <a:xfrm>
            <a:off x="2443384" y="197659"/>
            <a:ext cx="11413518" cy="1267968"/>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lang="en-US" sz="4200">
                <a:solidFill>
                  <a:srgbClr val="FFFFFF"/>
                </a:solidFill>
                <a:latin typeface="Emblema One"/>
                <a:ea typeface="Emblema One"/>
                <a:cs typeface="Emblema One"/>
                <a:sym typeface="Emblema One"/>
              </a:rPr>
              <a:t>Na czym polega praca analityka danych ?</a:t>
            </a:r>
            <a:endParaRPr/>
          </a:p>
        </p:txBody>
      </p:sp>
      <p:grpSp>
        <p:nvGrpSpPr>
          <p:cNvPr id="138" name="Google Shape;138;p16"/>
          <p:cNvGrpSpPr/>
          <p:nvPr/>
        </p:nvGrpSpPr>
        <p:grpSpPr>
          <a:xfrm>
            <a:off x="3505561" y="3588512"/>
            <a:ext cx="10217026" cy="3107322"/>
            <a:chOff x="0" y="0"/>
            <a:chExt cx="13622701" cy="4143096"/>
          </a:xfrm>
        </p:grpSpPr>
        <p:grpSp>
          <p:nvGrpSpPr>
            <p:cNvPr id="139" name="Google Shape;139;p16"/>
            <p:cNvGrpSpPr/>
            <p:nvPr/>
          </p:nvGrpSpPr>
          <p:grpSpPr>
            <a:xfrm>
              <a:off x="0" y="0"/>
              <a:ext cx="641181" cy="587042"/>
              <a:chOff x="0" y="0"/>
              <a:chExt cx="887759" cy="812800"/>
            </a:xfrm>
          </p:grpSpPr>
          <p:sp>
            <p:nvSpPr>
              <p:cNvPr id="140" name="Google Shape;140;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2" name="Google Shape;142;p16"/>
            <p:cNvSpPr txBox="1"/>
            <p:nvPr/>
          </p:nvSpPr>
          <p:spPr>
            <a:xfrm>
              <a:off x="724408" y="30721"/>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Zdefiniowanie i zrozumienie problemu biznesowego</a:t>
              </a:r>
              <a:endParaRPr/>
            </a:p>
          </p:txBody>
        </p:sp>
        <p:grpSp>
          <p:nvGrpSpPr>
            <p:cNvPr id="143" name="Google Shape;143;p16"/>
            <p:cNvGrpSpPr/>
            <p:nvPr/>
          </p:nvGrpSpPr>
          <p:grpSpPr>
            <a:xfrm>
              <a:off x="0" y="714042"/>
              <a:ext cx="641181" cy="587042"/>
              <a:chOff x="0" y="0"/>
              <a:chExt cx="887759" cy="812800"/>
            </a:xfrm>
          </p:grpSpPr>
          <p:sp>
            <p:nvSpPr>
              <p:cNvPr id="144" name="Google Shape;144;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 name="Google Shape;146;p16"/>
            <p:cNvSpPr txBox="1"/>
            <p:nvPr/>
          </p:nvSpPr>
          <p:spPr>
            <a:xfrm>
              <a:off x="724408" y="736841"/>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Zbieranie danych</a:t>
              </a:r>
              <a:endParaRPr/>
            </a:p>
          </p:txBody>
        </p:sp>
        <p:grpSp>
          <p:nvGrpSpPr>
            <p:cNvPr id="147" name="Google Shape;147;p16"/>
            <p:cNvGrpSpPr/>
            <p:nvPr/>
          </p:nvGrpSpPr>
          <p:grpSpPr>
            <a:xfrm>
              <a:off x="0" y="1424545"/>
              <a:ext cx="641181" cy="587042"/>
              <a:chOff x="0" y="0"/>
              <a:chExt cx="887759" cy="812800"/>
            </a:xfrm>
          </p:grpSpPr>
          <p:sp>
            <p:nvSpPr>
              <p:cNvPr id="148" name="Google Shape;148;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0" name="Google Shape;150;p16"/>
            <p:cNvSpPr txBox="1"/>
            <p:nvPr/>
          </p:nvSpPr>
          <p:spPr>
            <a:xfrm>
              <a:off x="724408" y="1447344"/>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Czyszczenie oraz analiza danych</a:t>
              </a:r>
              <a:endParaRPr/>
            </a:p>
          </p:txBody>
        </p:sp>
        <p:grpSp>
          <p:nvGrpSpPr>
            <p:cNvPr id="151" name="Google Shape;151;p16"/>
            <p:cNvGrpSpPr/>
            <p:nvPr/>
          </p:nvGrpSpPr>
          <p:grpSpPr>
            <a:xfrm>
              <a:off x="0" y="2135048"/>
              <a:ext cx="641181" cy="587042"/>
              <a:chOff x="0" y="0"/>
              <a:chExt cx="887759" cy="812800"/>
            </a:xfrm>
          </p:grpSpPr>
          <p:sp>
            <p:nvSpPr>
              <p:cNvPr id="152" name="Google Shape;152;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 name="Google Shape;153;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4" name="Google Shape;154;p16"/>
            <p:cNvSpPr txBox="1"/>
            <p:nvPr/>
          </p:nvSpPr>
          <p:spPr>
            <a:xfrm>
              <a:off x="724408" y="2157847"/>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Modelowanie danych</a:t>
              </a:r>
              <a:endParaRPr/>
            </a:p>
          </p:txBody>
        </p:sp>
        <p:grpSp>
          <p:nvGrpSpPr>
            <p:cNvPr id="155" name="Google Shape;155;p16"/>
            <p:cNvGrpSpPr/>
            <p:nvPr/>
          </p:nvGrpSpPr>
          <p:grpSpPr>
            <a:xfrm>
              <a:off x="0" y="2845551"/>
              <a:ext cx="641181" cy="587042"/>
              <a:chOff x="0" y="0"/>
              <a:chExt cx="887759" cy="812800"/>
            </a:xfrm>
          </p:grpSpPr>
          <p:sp>
            <p:nvSpPr>
              <p:cNvPr id="156" name="Google Shape;156;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 name="Google Shape;158;p16"/>
            <p:cNvSpPr txBox="1"/>
            <p:nvPr/>
          </p:nvSpPr>
          <p:spPr>
            <a:xfrm>
              <a:off x="724408" y="2868350"/>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Wizualizacja danych</a:t>
              </a:r>
              <a:endParaRPr/>
            </a:p>
          </p:txBody>
        </p:sp>
        <p:grpSp>
          <p:nvGrpSpPr>
            <p:cNvPr id="159" name="Google Shape;159;p16"/>
            <p:cNvGrpSpPr/>
            <p:nvPr/>
          </p:nvGrpSpPr>
          <p:grpSpPr>
            <a:xfrm>
              <a:off x="0" y="3556054"/>
              <a:ext cx="641181" cy="587042"/>
              <a:chOff x="0" y="0"/>
              <a:chExt cx="887759" cy="812800"/>
            </a:xfrm>
          </p:grpSpPr>
          <p:sp>
            <p:nvSpPr>
              <p:cNvPr id="160" name="Google Shape;160;p16"/>
              <p:cNvSpPr/>
              <p:nvPr/>
            </p:nvSpPr>
            <p:spPr>
              <a:xfrm>
                <a:off x="0" y="0"/>
                <a:ext cx="887759" cy="812800"/>
              </a:xfrm>
              <a:custGeom>
                <a:rect b="b" l="l" r="r" t="t"/>
                <a:pathLst>
                  <a:path extrusionOk="0" h="812800" w="887759">
                    <a:moveTo>
                      <a:pt x="443880" y="0"/>
                    </a:moveTo>
                    <a:lnTo>
                      <a:pt x="887759" y="406400"/>
                    </a:lnTo>
                    <a:lnTo>
                      <a:pt x="443880" y="812800"/>
                    </a:lnTo>
                    <a:lnTo>
                      <a:pt x="0" y="406400"/>
                    </a:lnTo>
                    <a:lnTo>
                      <a:pt x="443880" y="0"/>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6"/>
              <p:cNvSpPr txBox="1"/>
              <p:nvPr/>
            </p:nvSpPr>
            <p:spPr>
              <a:xfrm>
                <a:off x="152584" y="92075"/>
                <a:ext cx="582592" cy="581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2" name="Google Shape;162;p16"/>
            <p:cNvSpPr txBox="1"/>
            <p:nvPr/>
          </p:nvSpPr>
          <p:spPr>
            <a:xfrm>
              <a:off x="724408" y="3578853"/>
              <a:ext cx="12898293" cy="52514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Prezentacja wyników analizy danych</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6" name="Shape 716"/>
        <p:cNvGrpSpPr/>
        <p:nvPr/>
      </p:nvGrpSpPr>
      <p:grpSpPr>
        <a:xfrm>
          <a:off x="0" y="0"/>
          <a:ext cx="0" cy="0"/>
          <a:chOff x="0" y="0"/>
          <a:chExt cx="0" cy="0"/>
        </a:xfrm>
      </p:grpSpPr>
      <p:sp>
        <p:nvSpPr>
          <p:cNvPr id="717" name="Google Shape;717;p52"/>
          <p:cNvSpPr/>
          <p:nvPr/>
        </p:nvSpPr>
        <p:spPr>
          <a:xfrm rot="-5624184">
            <a:off x="10468393" y="-1583142"/>
            <a:ext cx="9054625" cy="8058616"/>
          </a:xfrm>
          <a:custGeom>
            <a:rect b="b" l="l" r="r" t="t"/>
            <a:pathLst>
              <a:path extrusionOk="0" h="8058616" w="9054625">
                <a:moveTo>
                  <a:pt x="0" y="0"/>
                </a:moveTo>
                <a:lnTo>
                  <a:pt x="9054625" y="0"/>
                </a:lnTo>
                <a:lnTo>
                  <a:pt x="9054625" y="8058616"/>
                </a:lnTo>
                <a:lnTo>
                  <a:pt x="0" y="805861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52"/>
          <p:cNvSpPr/>
          <p:nvPr/>
        </p:nvSpPr>
        <p:spPr>
          <a:xfrm rot="-5017281">
            <a:off x="-631427" y="9238834"/>
            <a:ext cx="1811240" cy="1716150"/>
          </a:xfrm>
          <a:custGeom>
            <a:rect b="b" l="l" r="r" t="t"/>
            <a:pathLst>
              <a:path extrusionOk="0" h="1716150" w="1811240">
                <a:moveTo>
                  <a:pt x="0" y="0"/>
                </a:moveTo>
                <a:lnTo>
                  <a:pt x="1811240" y="0"/>
                </a:lnTo>
                <a:lnTo>
                  <a:pt x="1811240" y="1716150"/>
                </a:lnTo>
                <a:lnTo>
                  <a:pt x="0" y="17161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52"/>
          <p:cNvSpPr/>
          <p:nvPr/>
        </p:nvSpPr>
        <p:spPr>
          <a:xfrm rot="-10567437">
            <a:off x="16252714" y="8285001"/>
            <a:ext cx="3789612" cy="3623816"/>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20" name="Google Shape;720;p52"/>
          <p:cNvGrpSpPr/>
          <p:nvPr/>
        </p:nvGrpSpPr>
        <p:grpSpPr>
          <a:xfrm>
            <a:off x="274193" y="137503"/>
            <a:ext cx="18013807" cy="872147"/>
            <a:chOff x="0" y="-85725"/>
            <a:chExt cx="24018409" cy="1162862"/>
          </a:xfrm>
        </p:grpSpPr>
        <p:cxnSp>
          <p:nvCxnSpPr>
            <p:cNvPr id="721" name="Google Shape;721;p52"/>
            <p:cNvCxnSpPr/>
            <p:nvPr/>
          </p:nvCxnSpPr>
          <p:spPr>
            <a:xfrm>
              <a:off x="0" y="1077137"/>
              <a:ext cx="15230592" cy="0"/>
            </a:xfrm>
            <a:prstGeom prst="straightConnector1">
              <a:avLst/>
            </a:prstGeom>
            <a:noFill/>
            <a:ln cap="flat" cmpd="sng" w="50800">
              <a:solidFill>
                <a:srgbClr val="FFFFFF"/>
              </a:solidFill>
              <a:prstDash val="solid"/>
              <a:round/>
              <a:headEnd len="sm" w="sm" type="none"/>
              <a:tailEnd len="sm" w="sm" type="none"/>
            </a:ln>
          </p:spPr>
        </p:cxnSp>
        <p:sp>
          <p:nvSpPr>
            <p:cNvPr id="722" name="Google Shape;722;p52"/>
            <p:cNvSpPr txBox="1"/>
            <p:nvPr/>
          </p:nvSpPr>
          <p:spPr>
            <a:xfrm>
              <a:off x="0" y="-85725"/>
              <a:ext cx="24018409"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Merging on Index</a:t>
              </a:r>
              <a:endParaRPr/>
            </a:p>
          </p:txBody>
        </p:sp>
      </p:grpSp>
      <p:sp>
        <p:nvSpPr>
          <p:cNvPr id="723" name="Google Shape;723;p52"/>
          <p:cNvSpPr/>
          <p:nvPr/>
        </p:nvSpPr>
        <p:spPr>
          <a:xfrm>
            <a:off x="10353969" y="2446166"/>
            <a:ext cx="7394714" cy="7650743"/>
          </a:xfrm>
          <a:custGeom>
            <a:rect b="b" l="l" r="r" t="t"/>
            <a:pathLst>
              <a:path extrusionOk="0" h="7650743" w="7394714">
                <a:moveTo>
                  <a:pt x="0" y="0"/>
                </a:moveTo>
                <a:lnTo>
                  <a:pt x="7394714" y="0"/>
                </a:lnTo>
                <a:lnTo>
                  <a:pt x="7394714" y="7650743"/>
                </a:lnTo>
                <a:lnTo>
                  <a:pt x="0" y="7650743"/>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52"/>
          <p:cNvSpPr txBox="1"/>
          <p:nvPr/>
        </p:nvSpPr>
        <p:spPr>
          <a:xfrm>
            <a:off x="274193" y="1202201"/>
            <a:ext cx="11424774" cy="16630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W niektórych przypadkach klucze używane do łączenia struktur danych ze sobą mogą być umiejscowione w indeksach. Dzięki atrybutom</a:t>
            </a:r>
            <a:r>
              <a:rPr lang="en-US" sz="2400">
                <a:solidFill>
                  <a:srgbClr val="38B6FF"/>
                </a:solidFill>
                <a:latin typeface="Emblema One"/>
                <a:ea typeface="Emblema One"/>
                <a:cs typeface="Emblema One"/>
                <a:sym typeface="Emblema One"/>
              </a:rPr>
              <a:t> left_index</a:t>
            </a:r>
            <a:r>
              <a:rPr lang="en-US" sz="2400">
                <a:solidFill>
                  <a:srgbClr val="FFFFFF"/>
                </a:solidFill>
                <a:latin typeface="Emblema One"/>
                <a:ea typeface="Emblema One"/>
                <a:cs typeface="Emblema One"/>
                <a:sym typeface="Emblema One"/>
              </a:rPr>
              <a:t> oraz </a:t>
            </a:r>
            <a:r>
              <a:rPr lang="en-US" sz="2400">
                <a:solidFill>
                  <a:srgbClr val="38B6FF"/>
                </a:solidFill>
                <a:latin typeface="Emblema One"/>
                <a:ea typeface="Emblema One"/>
                <a:cs typeface="Emblema One"/>
                <a:sym typeface="Emblema One"/>
              </a:rPr>
              <a:t>right_index</a:t>
            </a:r>
            <a:r>
              <a:rPr lang="en-US" sz="2400">
                <a:solidFill>
                  <a:srgbClr val="FFFFFF"/>
                </a:solidFill>
                <a:latin typeface="Emblema One"/>
                <a:ea typeface="Emblema One"/>
                <a:cs typeface="Emblema One"/>
                <a:sym typeface="Emblema One"/>
              </a:rPr>
              <a:t> możliwe jest dokonywanie łączenia na ich podstawie.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28" name="Shape 728"/>
        <p:cNvGrpSpPr/>
        <p:nvPr/>
      </p:nvGrpSpPr>
      <p:grpSpPr>
        <a:xfrm>
          <a:off x="0" y="0"/>
          <a:ext cx="0" cy="0"/>
          <a:chOff x="0" y="0"/>
          <a:chExt cx="0" cy="0"/>
        </a:xfrm>
      </p:grpSpPr>
      <p:sp>
        <p:nvSpPr>
          <p:cNvPr id="729" name="Google Shape;729;p53"/>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53"/>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53"/>
          <p:cNvSpPr/>
          <p:nvPr/>
        </p:nvSpPr>
        <p:spPr>
          <a:xfrm>
            <a:off x="0" y="0"/>
            <a:ext cx="9107232" cy="10287000"/>
          </a:xfrm>
          <a:custGeom>
            <a:rect b="b" l="l" r="r" t="t"/>
            <a:pathLst>
              <a:path extrusionOk="0" h="10287000" w="9107232">
                <a:moveTo>
                  <a:pt x="0" y="0"/>
                </a:moveTo>
                <a:lnTo>
                  <a:pt x="9107232" y="0"/>
                </a:lnTo>
                <a:lnTo>
                  <a:pt x="9107232" y="10287000"/>
                </a:lnTo>
                <a:lnTo>
                  <a:pt x="0" y="10287000"/>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2" name="Google Shape;732;p53"/>
          <p:cNvPicPr preferRelativeResize="0"/>
          <p:nvPr/>
        </p:nvPicPr>
        <p:blipFill rotWithShape="1">
          <a:blip r:embed="rId6">
            <a:alphaModFix/>
          </a:blip>
          <a:srcRect b="0" l="0" r="0" t="0"/>
          <a:stretch/>
        </p:blipFill>
        <p:spPr>
          <a:xfrm rot="8888362">
            <a:off x="9240744" y="7972711"/>
            <a:ext cx="867012" cy="932271"/>
          </a:xfrm>
          <a:prstGeom prst="rect">
            <a:avLst/>
          </a:prstGeom>
          <a:noFill/>
          <a:ln>
            <a:noFill/>
          </a:ln>
        </p:spPr>
      </p:pic>
      <p:sp>
        <p:nvSpPr>
          <p:cNvPr id="733" name="Google Shape;733;p53"/>
          <p:cNvSpPr txBox="1"/>
          <p:nvPr/>
        </p:nvSpPr>
        <p:spPr>
          <a:xfrm>
            <a:off x="9674250" y="4803652"/>
            <a:ext cx="6279632"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metoda </a:t>
            </a:r>
            <a:r>
              <a:rPr lang="en-US" sz="2199">
                <a:solidFill>
                  <a:srgbClr val="38B6FF"/>
                </a:solidFill>
                <a:latin typeface="Emblema One"/>
                <a:ea typeface="Emblema One"/>
                <a:cs typeface="Emblema One"/>
                <a:sym typeface="Emblema One"/>
              </a:rPr>
              <a:t>join()</a:t>
            </a:r>
            <a:r>
              <a:rPr lang="en-US" sz="2199">
                <a:solidFill>
                  <a:srgbClr val="FFFFFF"/>
                </a:solidFill>
                <a:latin typeface="Emblema One"/>
                <a:ea typeface="Emblema One"/>
                <a:cs typeface="Emblema One"/>
                <a:sym typeface="Emblema One"/>
              </a:rPr>
              <a:t> dokonuje łączenia tablic na podstawie ich indeksów</a:t>
            </a:r>
            <a:endParaRPr/>
          </a:p>
        </p:txBody>
      </p:sp>
      <p:sp>
        <p:nvSpPr>
          <p:cNvPr id="734" name="Google Shape;734;p53"/>
          <p:cNvSpPr txBox="1"/>
          <p:nvPr/>
        </p:nvSpPr>
        <p:spPr>
          <a:xfrm>
            <a:off x="10288493" y="8290785"/>
            <a:ext cx="6279632"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to metody </a:t>
            </a:r>
            <a:r>
              <a:rPr lang="en-US" sz="2199">
                <a:solidFill>
                  <a:srgbClr val="38B6FF"/>
                </a:solidFill>
                <a:latin typeface="Emblema One"/>
                <a:ea typeface="Emblema One"/>
                <a:cs typeface="Emblema One"/>
                <a:sym typeface="Emblema One"/>
              </a:rPr>
              <a:t>join()</a:t>
            </a:r>
            <a:r>
              <a:rPr lang="en-US" sz="2199">
                <a:solidFill>
                  <a:srgbClr val="FFFFFF"/>
                </a:solidFill>
                <a:latin typeface="Emblema One"/>
                <a:ea typeface="Emblema One"/>
                <a:cs typeface="Emblema One"/>
                <a:sym typeface="Emblema One"/>
              </a:rPr>
              <a:t> możliwe jest przekazanie liste tablic</a:t>
            </a:r>
            <a:endParaRPr/>
          </a:p>
        </p:txBody>
      </p:sp>
      <p:pic>
        <p:nvPicPr>
          <p:cNvPr id="735" name="Google Shape;735;p53"/>
          <p:cNvPicPr preferRelativeResize="0"/>
          <p:nvPr/>
        </p:nvPicPr>
        <p:blipFill rotWithShape="1">
          <a:blip r:embed="rId6">
            <a:alphaModFix/>
          </a:blip>
          <a:srcRect b="0" l="0" r="0" t="0"/>
          <a:stretch/>
        </p:blipFill>
        <p:spPr>
          <a:xfrm rot="8888362">
            <a:off x="9287970" y="4052631"/>
            <a:ext cx="867012" cy="93227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739" name="Shape 739"/>
        <p:cNvGrpSpPr/>
        <p:nvPr/>
      </p:nvGrpSpPr>
      <p:grpSpPr>
        <a:xfrm>
          <a:off x="0" y="0"/>
          <a:ext cx="0" cy="0"/>
          <a:chOff x="0" y="0"/>
          <a:chExt cx="0" cy="0"/>
        </a:xfrm>
      </p:grpSpPr>
      <p:sp>
        <p:nvSpPr>
          <p:cNvPr id="740" name="Google Shape;740;p54"/>
          <p:cNvSpPr/>
          <p:nvPr/>
        </p:nvSpPr>
        <p:spPr>
          <a:xfrm rot="4494633">
            <a:off x="737717" y="7024205"/>
            <a:ext cx="2605188" cy="2468415"/>
          </a:xfrm>
          <a:custGeom>
            <a:rect b="b" l="l" r="r" t="t"/>
            <a:pathLst>
              <a:path extrusionOk="0" h="2468415" w="2605188">
                <a:moveTo>
                  <a:pt x="0" y="0"/>
                </a:moveTo>
                <a:lnTo>
                  <a:pt x="2605187" y="0"/>
                </a:lnTo>
                <a:lnTo>
                  <a:pt x="2605187" y="2468415"/>
                </a:lnTo>
                <a:lnTo>
                  <a:pt x="0" y="24684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54"/>
          <p:cNvSpPr/>
          <p:nvPr/>
        </p:nvSpPr>
        <p:spPr>
          <a:xfrm>
            <a:off x="-1213644" y="-550315"/>
            <a:ext cx="5225712" cy="4650884"/>
          </a:xfrm>
          <a:custGeom>
            <a:rect b="b" l="l" r="r" t="t"/>
            <a:pathLst>
              <a:path extrusionOk="0" h="4650884" w="5225712">
                <a:moveTo>
                  <a:pt x="0" y="0"/>
                </a:moveTo>
                <a:lnTo>
                  <a:pt x="5225712" y="0"/>
                </a:lnTo>
                <a:lnTo>
                  <a:pt x="5225712" y="4650884"/>
                </a:lnTo>
                <a:lnTo>
                  <a:pt x="0" y="4650884"/>
                </a:lnTo>
                <a:lnTo>
                  <a:pt x="0" y="0"/>
                </a:lnTo>
                <a:close/>
              </a:path>
            </a:pathLst>
          </a:custGeom>
          <a:blipFill rotWithShape="1">
            <a:blip r:embed="rId4">
              <a:alphaModFix amt="43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54"/>
          <p:cNvSpPr/>
          <p:nvPr/>
        </p:nvSpPr>
        <p:spPr>
          <a:xfrm rot="313119">
            <a:off x="3214956" y="3087831"/>
            <a:ext cx="5693252" cy="5444172"/>
          </a:xfrm>
          <a:custGeom>
            <a:rect b="b" l="l" r="r" t="t"/>
            <a:pathLst>
              <a:path extrusionOk="0" h="5444172" w="5693252">
                <a:moveTo>
                  <a:pt x="0" y="0"/>
                </a:moveTo>
                <a:lnTo>
                  <a:pt x="5693251" y="0"/>
                </a:lnTo>
                <a:lnTo>
                  <a:pt x="5693251" y="5444173"/>
                </a:lnTo>
                <a:lnTo>
                  <a:pt x="0" y="544417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43" name="Google Shape;743;p54"/>
          <p:cNvGrpSpPr/>
          <p:nvPr/>
        </p:nvGrpSpPr>
        <p:grpSpPr>
          <a:xfrm>
            <a:off x="274193" y="137503"/>
            <a:ext cx="16285299" cy="872147"/>
            <a:chOff x="0" y="-85725"/>
            <a:chExt cx="21713732" cy="1162862"/>
          </a:xfrm>
        </p:grpSpPr>
        <p:cxnSp>
          <p:nvCxnSpPr>
            <p:cNvPr id="744" name="Google Shape;744;p54"/>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745" name="Google Shape;745;p54"/>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Concatenating</a:t>
              </a:r>
              <a:endParaRPr/>
            </a:p>
          </p:txBody>
        </p:sp>
      </p:grpSp>
      <p:sp>
        <p:nvSpPr>
          <p:cNvPr id="746" name="Google Shape;746;p54"/>
          <p:cNvSpPr/>
          <p:nvPr/>
        </p:nvSpPr>
        <p:spPr>
          <a:xfrm>
            <a:off x="274193" y="1135122"/>
            <a:ext cx="5057260" cy="9151878"/>
          </a:xfrm>
          <a:custGeom>
            <a:rect b="b" l="l" r="r" t="t"/>
            <a:pathLst>
              <a:path extrusionOk="0" h="9151878" w="5057260">
                <a:moveTo>
                  <a:pt x="0" y="0"/>
                </a:moveTo>
                <a:lnTo>
                  <a:pt x="5057260" y="0"/>
                </a:lnTo>
                <a:lnTo>
                  <a:pt x="5057260" y="9151878"/>
                </a:lnTo>
                <a:lnTo>
                  <a:pt x="0" y="9151878"/>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54"/>
          <p:cNvSpPr/>
          <p:nvPr/>
        </p:nvSpPr>
        <p:spPr>
          <a:xfrm>
            <a:off x="9841862" y="1959032"/>
            <a:ext cx="8319917" cy="7701771"/>
          </a:xfrm>
          <a:custGeom>
            <a:rect b="b" l="l" r="r" t="t"/>
            <a:pathLst>
              <a:path extrusionOk="0" h="7701771" w="8319917">
                <a:moveTo>
                  <a:pt x="0" y="0"/>
                </a:moveTo>
                <a:lnTo>
                  <a:pt x="8319918" y="0"/>
                </a:lnTo>
                <a:lnTo>
                  <a:pt x="8319918" y="7701771"/>
                </a:lnTo>
                <a:lnTo>
                  <a:pt x="0" y="7701771"/>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8" name="Google Shape;748;p54"/>
          <p:cNvPicPr preferRelativeResize="0"/>
          <p:nvPr/>
        </p:nvPicPr>
        <p:blipFill rotWithShape="1">
          <a:blip r:embed="rId8">
            <a:alphaModFix/>
          </a:blip>
          <a:srcRect b="0" l="0" r="0" t="0"/>
          <a:stretch/>
        </p:blipFill>
        <p:spPr>
          <a:xfrm rot="646861">
            <a:off x="7609824" y="3625261"/>
            <a:ext cx="1614037" cy="1735524"/>
          </a:xfrm>
          <a:prstGeom prst="rect">
            <a:avLst/>
          </a:prstGeom>
          <a:noFill/>
          <a:ln>
            <a:noFill/>
          </a:ln>
        </p:spPr>
      </p:pic>
      <p:pic>
        <p:nvPicPr>
          <p:cNvPr id="749" name="Google Shape;749;p54"/>
          <p:cNvPicPr preferRelativeResize="0"/>
          <p:nvPr/>
        </p:nvPicPr>
        <p:blipFill rotWithShape="1">
          <a:blip r:embed="rId9">
            <a:alphaModFix/>
          </a:blip>
          <a:srcRect b="0" l="0" r="0" t="0"/>
          <a:stretch/>
        </p:blipFill>
        <p:spPr>
          <a:xfrm rot="8339938">
            <a:off x="5685345" y="4074729"/>
            <a:ext cx="1908553" cy="333997"/>
          </a:xfrm>
          <a:prstGeom prst="rect">
            <a:avLst/>
          </a:prstGeom>
          <a:noFill/>
          <a:ln>
            <a:noFill/>
          </a:ln>
        </p:spPr>
      </p:pic>
      <p:sp>
        <p:nvSpPr>
          <p:cNvPr id="750" name="Google Shape;750;p54"/>
          <p:cNvSpPr txBox="1"/>
          <p:nvPr/>
        </p:nvSpPr>
        <p:spPr>
          <a:xfrm>
            <a:off x="6699931" y="2874438"/>
            <a:ext cx="1538890" cy="53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FFFFFF"/>
                </a:solidFill>
                <a:latin typeface="Emblema One"/>
                <a:ea typeface="Emblema One"/>
                <a:cs typeface="Emblema One"/>
                <a:sym typeface="Emblema One"/>
              </a:rPr>
              <a:t>Series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4" name="Shape 754"/>
        <p:cNvGrpSpPr/>
        <p:nvPr/>
      </p:nvGrpSpPr>
      <p:grpSpPr>
        <a:xfrm>
          <a:off x="0" y="0"/>
          <a:ext cx="0" cy="0"/>
          <a:chOff x="0" y="0"/>
          <a:chExt cx="0" cy="0"/>
        </a:xfrm>
      </p:grpSpPr>
      <p:sp>
        <p:nvSpPr>
          <p:cNvPr id="755" name="Google Shape;755;p55"/>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55"/>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55"/>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55"/>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55"/>
          <p:cNvSpPr/>
          <p:nvPr/>
        </p:nvSpPr>
        <p:spPr>
          <a:xfrm>
            <a:off x="5282734" y="103980"/>
            <a:ext cx="7722532" cy="10079040"/>
          </a:xfrm>
          <a:custGeom>
            <a:rect b="b" l="l" r="r" t="t"/>
            <a:pathLst>
              <a:path extrusionOk="0" h="10079040" w="7722532">
                <a:moveTo>
                  <a:pt x="0" y="0"/>
                </a:moveTo>
                <a:lnTo>
                  <a:pt x="7722532" y="0"/>
                </a:lnTo>
                <a:lnTo>
                  <a:pt x="7722532" y="10079040"/>
                </a:lnTo>
                <a:lnTo>
                  <a:pt x="0" y="1007904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55"/>
          <p:cNvSpPr txBox="1"/>
          <p:nvPr/>
        </p:nvSpPr>
        <p:spPr>
          <a:xfrm>
            <a:off x="2178567" y="376996"/>
            <a:ext cx="3104166" cy="53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00">
                <a:solidFill>
                  <a:srgbClr val="FFFFFF"/>
                </a:solidFill>
                <a:latin typeface="Emblema One"/>
                <a:ea typeface="Emblema One"/>
                <a:cs typeface="Emblema One"/>
                <a:sym typeface="Emblema One"/>
              </a:rPr>
              <a:t>DataFrame</a:t>
            </a:r>
            <a:endParaRPr/>
          </a:p>
        </p:txBody>
      </p:sp>
      <p:pic>
        <p:nvPicPr>
          <p:cNvPr id="761" name="Google Shape;761;p55"/>
          <p:cNvPicPr preferRelativeResize="0"/>
          <p:nvPr/>
        </p:nvPicPr>
        <p:blipFill rotWithShape="1">
          <a:blip r:embed="rId7">
            <a:alphaModFix/>
          </a:blip>
          <a:srcRect b="0" l="0" r="0" t="0"/>
          <a:stretch/>
        </p:blipFill>
        <p:spPr>
          <a:xfrm rot="8339938">
            <a:off x="12880743" y="6725354"/>
            <a:ext cx="1908553" cy="333997"/>
          </a:xfrm>
          <a:prstGeom prst="rect">
            <a:avLst/>
          </a:prstGeom>
          <a:noFill/>
          <a:ln>
            <a:noFill/>
          </a:ln>
        </p:spPr>
      </p:pic>
      <p:sp>
        <p:nvSpPr>
          <p:cNvPr id="762" name="Google Shape;762;p55"/>
          <p:cNvSpPr txBox="1"/>
          <p:nvPr/>
        </p:nvSpPr>
        <p:spPr>
          <a:xfrm>
            <a:off x="13005266" y="5367450"/>
            <a:ext cx="5651223" cy="7727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jeżeli indeksy nie są dla nas znaczące możemy je pominąć</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66" name="Shape 766"/>
        <p:cNvGrpSpPr/>
        <p:nvPr/>
      </p:nvGrpSpPr>
      <p:grpSpPr>
        <a:xfrm>
          <a:off x="0" y="0"/>
          <a:ext cx="0" cy="0"/>
          <a:chOff x="0" y="0"/>
          <a:chExt cx="0" cy="0"/>
        </a:xfrm>
      </p:grpSpPr>
      <p:sp>
        <p:nvSpPr>
          <p:cNvPr id="767" name="Google Shape;767;p56"/>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56"/>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69" name="Google Shape;769;p56"/>
          <p:cNvGrpSpPr/>
          <p:nvPr/>
        </p:nvGrpSpPr>
        <p:grpSpPr>
          <a:xfrm>
            <a:off x="274193" y="137503"/>
            <a:ext cx="16285299" cy="872147"/>
            <a:chOff x="0" y="-85725"/>
            <a:chExt cx="21713732" cy="1162862"/>
          </a:xfrm>
        </p:grpSpPr>
        <p:cxnSp>
          <p:nvCxnSpPr>
            <p:cNvPr id="770" name="Google Shape;770;p56"/>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771" name="Google Shape;771;p56"/>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Replacing Values</a:t>
              </a:r>
              <a:endParaRPr/>
            </a:p>
          </p:txBody>
        </p:sp>
      </p:grpSp>
      <p:sp>
        <p:nvSpPr>
          <p:cNvPr id="772" name="Google Shape;772;p56"/>
          <p:cNvSpPr/>
          <p:nvPr/>
        </p:nvSpPr>
        <p:spPr>
          <a:xfrm>
            <a:off x="6444304" y="1142945"/>
            <a:ext cx="5331815" cy="9013935"/>
          </a:xfrm>
          <a:custGeom>
            <a:rect b="b" l="l" r="r" t="t"/>
            <a:pathLst>
              <a:path extrusionOk="0" h="9013935" w="5331815">
                <a:moveTo>
                  <a:pt x="0" y="0"/>
                </a:moveTo>
                <a:lnTo>
                  <a:pt x="5331815" y="0"/>
                </a:lnTo>
                <a:lnTo>
                  <a:pt x="5331815" y="9013935"/>
                </a:lnTo>
                <a:lnTo>
                  <a:pt x="0" y="9013935"/>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3" name="Google Shape;773;p56"/>
          <p:cNvPicPr preferRelativeResize="0"/>
          <p:nvPr/>
        </p:nvPicPr>
        <p:blipFill rotWithShape="1">
          <a:blip r:embed="rId6">
            <a:alphaModFix/>
          </a:blip>
          <a:srcRect b="0" l="0" r="0" t="0"/>
          <a:stretch/>
        </p:blipFill>
        <p:spPr>
          <a:xfrm rot="-142447">
            <a:off x="5278627" y="7200720"/>
            <a:ext cx="1140760" cy="1226624"/>
          </a:xfrm>
          <a:prstGeom prst="rect">
            <a:avLst/>
          </a:prstGeom>
          <a:noFill/>
          <a:ln>
            <a:noFill/>
          </a:ln>
        </p:spPr>
      </p:pic>
      <p:sp>
        <p:nvSpPr>
          <p:cNvPr id="774" name="Google Shape;774;p56"/>
          <p:cNvSpPr txBox="1"/>
          <p:nvPr/>
        </p:nvSpPr>
        <p:spPr>
          <a:xfrm>
            <a:off x="0" y="5095454"/>
            <a:ext cx="6444304" cy="20821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można to zastąpić również prostym słownikiem, gdzie kluczami będą wartości do zamiany, a wartościami odpowiadające im nowe wartości</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778" name="Shape 778"/>
        <p:cNvGrpSpPr/>
        <p:nvPr/>
      </p:nvGrpSpPr>
      <p:grpSpPr>
        <a:xfrm>
          <a:off x="0" y="0"/>
          <a:ext cx="0" cy="0"/>
          <a:chOff x="0" y="0"/>
          <a:chExt cx="0" cy="0"/>
        </a:xfrm>
      </p:grpSpPr>
      <p:sp>
        <p:nvSpPr>
          <p:cNvPr id="779" name="Google Shape;779;p57"/>
          <p:cNvSpPr/>
          <p:nvPr/>
        </p:nvSpPr>
        <p:spPr>
          <a:xfrm>
            <a:off x="6846566" y="7171898"/>
            <a:ext cx="2729129" cy="2585849"/>
          </a:xfrm>
          <a:custGeom>
            <a:rect b="b" l="l" r="r" t="t"/>
            <a:pathLst>
              <a:path extrusionOk="0" h="2585849" w="2729129">
                <a:moveTo>
                  <a:pt x="0" y="0"/>
                </a:moveTo>
                <a:lnTo>
                  <a:pt x="2729129" y="0"/>
                </a:lnTo>
                <a:lnTo>
                  <a:pt x="2729129" y="2585849"/>
                </a:lnTo>
                <a:lnTo>
                  <a:pt x="0" y="25858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57"/>
          <p:cNvSpPr/>
          <p:nvPr/>
        </p:nvSpPr>
        <p:spPr>
          <a:xfrm rot="-6185645">
            <a:off x="-1867548" y="60686"/>
            <a:ext cx="9901401" cy="8812247"/>
          </a:xfrm>
          <a:custGeom>
            <a:rect b="b" l="l" r="r" t="t"/>
            <a:pathLst>
              <a:path extrusionOk="0" h="8812247" w="9901401">
                <a:moveTo>
                  <a:pt x="0" y="0"/>
                </a:moveTo>
                <a:lnTo>
                  <a:pt x="9901401" y="0"/>
                </a:lnTo>
                <a:lnTo>
                  <a:pt x="9901401" y="8812247"/>
                </a:lnTo>
                <a:lnTo>
                  <a:pt x="0" y="8812247"/>
                </a:lnTo>
                <a:lnTo>
                  <a:pt x="0" y="0"/>
                </a:lnTo>
                <a:close/>
              </a:path>
            </a:pathLst>
          </a:custGeom>
          <a:blipFill rotWithShape="1">
            <a:blip r:embed="rId4">
              <a:alphaModFix amt="6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57"/>
          <p:cNvSpPr/>
          <p:nvPr/>
        </p:nvSpPr>
        <p:spPr>
          <a:xfrm rot="-447366">
            <a:off x="7083089" y="303005"/>
            <a:ext cx="1517793" cy="1451390"/>
          </a:xfrm>
          <a:custGeom>
            <a:rect b="b" l="l" r="r" t="t"/>
            <a:pathLst>
              <a:path extrusionOk="0" h="1451390" w="1517793">
                <a:moveTo>
                  <a:pt x="0" y="0"/>
                </a:moveTo>
                <a:lnTo>
                  <a:pt x="1517794" y="0"/>
                </a:lnTo>
                <a:lnTo>
                  <a:pt x="1517794" y="1451390"/>
                </a:lnTo>
                <a:lnTo>
                  <a:pt x="0" y="14513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2" name="Google Shape;782;p57"/>
          <p:cNvGrpSpPr/>
          <p:nvPr/>
        </p:nvGrpSpPr>
        <p:grpSpPr>
          <a:xfrm>
            <a:off x="274193" y="137503"/>
            <a:ext cx="16285299" cy="872147"/>
            <a:chOff x="0" y="-85725"/>
            <a:chExt cx="21713732" cy="1162862"/>
          </a:xfrm>
        </p:grpSpPr>
        <p:cxnSp>
          <p:nvCxnSpPr>
            <p:cNvPr id="783" name="Google Shape;783;p57"/>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784" name="Google Shape;784;p57"/>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Renaming Axis Indexes</a:t>
              </a:r>
              <a:endParaRPr/>
            </a:p>
          </p:txBody>
        </p:sp>
      </p:grpSp>
      <p:sp>
        <p:nvSpPr>
          <p:cNvPr id="785" name="Google Shape;785;p57"/>
          <p:cNvSpPr/>
          <p:nvPr/>
        </p:nvSpPr>
        <p:spPr>
          <a:xfrm>
            <a:off x="10800052" y="1028700"/>
            <a:ext cx="6459248" cy="9035551"/>
          </a:xfrm>
          <a:custGeom>
            <a:rect b="b" l="l" r="r" t="t"/>
            <a:pathLst>
              <a:path extrusionOk="0" h="9035551" w="6459248">
                <a:moveTo>
                  <a:pt x="0" y="0"/>
                </a:moveTo>
                <a:lnTo>
                  <a:pt x="6459248" y="0"/>
                </a:lnTo>
                <a:lnTo>
                  <a:pt x="6459248" y="9035551"/>
                </a:lnTo>
                <a:lnTo>
                  <a:pt x="0" y="9035551"/>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57"/>
          <p:cNvSpPr txBox="1"/>
          <p:nvPr/>
        </p:nvSpPr>
        <p:spPr>
          <a:xfrm>
            <a:off x="851987" y="3685196"/>
            <a:ext cx="8496300" cy="20821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Indeksy oraz nazwy kolumn w </a:t>
            </a:r>
            <a:r>
              <a:rPr lang="en-US" sz="2400">
                <a:solidFill>
                  <a:srgbClr val="38B6FF"/>
                </a:solidFill>
                <a:latin typeface="Emblema One"/>
                <a:ea typeface="Emblema One"/>
                <a:cs typeface="Emblema One"/>
                <a:sym typeface="Emblema One"/>
              </a:rPr>
              <a:t>Pandas</a:t>
            </a:r>
            <a:r>
              <a:rPr lang="en-US" sz="2400">
                <a:solidFill>
                  <a:srgbClr val="FFFFFF"/>
                </a:solidFill>
                <a:latin typeface="Emblema One"/>
                <a:ea typeface="Emblema One"/>
                <a:cs typeface="Emblema One"/>
                <a:sym typeface="Emblema One"/>
              </a:rPr>
              <a:t> posiadają wbudowaną metodę </a:t>
            </a:r>
            <a:r>
              <a:rPr lang="en-US" sz="2400">
                <a:solidFill>
                  <a:srgbClr val="38B6FF"/>
                </a:solidFill>
                <a:latin typeface="Emblema One"/>
                <a:ea typeface="Emblema One"/>
                <a:cs typeface="Emblema One"/>
                <a:sym typeface="Emblema One"/>
              </a:rPr>
              <a:t>map()</a:t>
            </a:r>
            <a:r>
              <a:rPr lang="en-US" sz="2400">
                <a:solidFill>
                  <a:srgbClr val="FFFFFF"/>
                </a:solidFill>
                <a:latin typeface="Emblema One"/>
                <a:ea typeface="Emblema One"/>
                <a:cs typeface="Emblema One"/>
                <a:sym typeface="Emblema One"/>
              </a:rPr>
              <a:t>, która pozwala zastosować podaną jako argument funkcję do każdego elementu znajdującego się w </a:t>
            </a:r>
            <a:r>
              <a:rPr lang="en-US" sz="2400">
                <a:solidFill>
                  <a:srgbClr val="38B6FF"/>
                </a:solidFill>
                <a:latin typeface="Emblema One"/>
                <a:ea typeface="Emblema One"/>
                <a:cs typeface="Emblema One"/>
                <a:sym typeface="Emblema One"/>
              </a:rPr>
              <a:t>Index Object</a:t>
            </a:r>
            <a:endParaRPr/>
          </a:p>
        </p:txBody>
      </p:sp>
      <p:pic>
        <p:nvPicPr>
          <p:cNvPr id="787" name="Google Shape;787;p57"/>
          <p:cNvPicPr preferRelativeResize="0"/>
          <p:nvPr/>
        </p:nvPicPr>
        <p:blipFill rotWithShape="1">
          <a:blip r:embed="rId7">
            <a:alphaModFix/>
          </a:blip>
          <a:srcRect b="0" l="0" r="0" t="0"/>
          <a:stretch/>
        </p:blipFill>
        <p:spPr>
          <a:xfrm>
            <a:off x="9400050" y="4466810"/>
            <a:ext cx="1400002" cy="273000"/>
          </a:xfrm>
          <a:prstGeom prst="rect">
            <a:avLst/>
          </a:prstGeom>
          <a:noFill/>
          <a:ln>
            <a:noFill/>
          </a:ln>
        </p:spPr>
      </p:pic>
      <p:pic>
        <p:nvPicPr>
          <p:cNvPr id="788" name="Google Shape;788;p57"/>
          <p:cNvPicPr preferRelativeResize="0"/>
          <p:nvPr/>
        </p:nvPicPr>
        <p:blipFill rotWithShape="1">
          <a:blip r:embed="rId7">
            <a:alphaModFix/>
          </a:blip>
          <a:srcRect b="0" l="0" r="0" t="0"/>
          <a:stretch/>
        </p:blipFill>
        <p:spPr>
          <a:xfrm>
            <a:off x="9400050" y="7348723"/>
            <a:ext cx="1400002" cy="273000"/>
          </a:xfrm>
          <a:prstGeom prst="rect">
            <a:avLst/>
          </a:prstGeom>
          <a:noFill/>
          <a:ln>
            <a:noFill/>
          </a:ln>
        </p:spPr>
      </p:pic>
      <p:sp>
        <p:nvSpPr>
          <p:cNvPr id="789" name="Google Shape;789;p57"/>
          <p:cNvSpPr txBox="1"/>
          <p:nvPr/>
        </p:nvSpPr>
        <p:spPr>
          <a:xfrm>
            <a:off x="903750" y="6839428"/>
            <a:ext cx="8496300" cy="12439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podobny resultat możemy uzyskać metodą </a:t>
            </a:r>
            <a:r>
              <a:rPr lang="en-US" sz="2400">
                <a:solidFill>
                  <a:srgbClr val="38B6FF"/>
                </a:solidFill>
                <a:latin typeface="Emblema One"/>
                <a:ea typeface="Emblema One"/>
                <a:cs typeface="Emblema One"/>
                <a:sym typeface="Emblema One"/>
              </a:rPr>
              <a:t>rename()</a:t>
            </a:r>
            <a:r>
              <a:rPr lang="en-US" sz="2400">
                <a:solidFill>
                  <a:srgbClr val="FFFFFF"/>
                </a:solidFill>
                <a:latin typeface="Emblema One"/>
                <a:ea typeface="Emblema One"/>
                <a:cs typeface="Emblema One"/>
                <a:sym typeface="Emblema One"/>
              </a:rPr>
              <a:t>, która pozwala nam zastosować odmienne funkcję dla indeksów oraz kolumn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3" name="Shape 793"/>
        <p:cNvGrpSpPr/>
        <p:nvPr/>
      </p:nvGrpSpPr>
      <p:grpSpPr>
        <a:xfrm>
          <a:off x="0" y="0"/>
          <a:ext cx="0" cy="0"/>
          <a:chOff x="0" y="0"/>
          <a:chExt cx="0" cy="0"/>
        </a:xfrm>
      </p:grpSpPr>
      <p:sp>
        <p:nvSpPr>
          <p:cNvPr id="794" name="Google Shape;794;p58"/>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58"/>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58"/>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58"/>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98" name="Google Shape;798;p58"/>
          <p:cNvGrpSpPr/>
          <p:nvPr/>
        </p:nvGrpSpPr>
        <p:grpSpPr>
          <a:xfrm>
            <a:off x="274193" y="137503"/>
            <a:ext cx="16285299" cy="872147"/>
            <a:chOff x="0" y="-85725"/>
            <a:chExt cx="21713732" cy="1162862"/>
          </a:xfrm>
        </p:grpSpPr>
        <p:cxnSp>
          <p:nvCxnSpPr>
            <p:cNvPr id="799" name="Google Shape;799;p58"/>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800" name="Google Shape;800;p58"/>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String Object Methods</a:t>
              </a:r>
              <a:endParaRPr/>
            </a:p>
          </p:txBody>
        </p:sp>
      </p:grpSp>
      <p:sp>
        <p:nvSpPr>
          <p:cNvPr id="801" name="Google Shape;801;p58"/>
          <p:cNvSpPr/>
          <p:nvPr/>
        </p:nvSpPr>
        <p:spPr>
          <a:xfrm>
            <a:off x="5992282" y="1186475"/>
            <a:ext cx="6303436" cy="9004909"/>
          </a:xfrm>
          <a:custGeom>
            <a:rect b="b" l="l" r="r" t="t"/>
            <a:pathLst>
              <a:path extrusionOk="0" h="9004909" w="6303436">
                <a:moveTo>
                  <a:pt x="0" y="0"/>
                </a:moveTo>
                <a:lnTo>
                  <a:pt x="6303436" y="0"/>
                </a:lnTo>
                <a:lnTo>
                  <a:pt x="6303436" y="9004909"/>
                </a:lnTo>
                <a:lnTo>
                  <a:pt x="0" y="9004909"/>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2" name="Google Shape;802;p58"/>
          <p:cNvPicPr preferRelativeResize="0"/>
          <p:nvPr/>
        </p:nvPicPr>
        <p:blipFill rotWithShape="1">
          <a:blip r:embed="rId7">
            <a:alphaModFix/>
          </a:blip>
          <a:srcRect b="0" l="0" r="0" t="0"/>
          <a:stretch/>
        </p:blipFill>
        <p:spPr>
          <a:xfrm rot="9247341">
            <a:off x="12496013" y="2910598"/>
            <a:ext cx="1085519" cy="1167225"/>
          </a:xfrm>
          <a:prstGeom prst="rect">
            <a:avLst/>
          </a:prstGeom>
          <a:noFill/>
          <a:ln>
            <a:noFill/>
          </a:ln>
        </p:spPr>
      </p:pic>
      <p:sp>
        <p:nvSpPr>
          <p:cNvPr id="803" name="Google Shape;803;p58"/>
          <p:cNvSpPr txBox="1"/>
          <p:nvPr/>
        </p:nvSpPr>
        <p:spPr>
          <a:xfrm>
            <a:off x="12295718" y="3819946"/>
            <a:ext cx="5931709" cy="8248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38B6FF"/>
                </a:solidFill>
                <a:latin typeface="Emblema One"/>
                <a:ea typeface="Emblema One"/>
                <a:cs typeface="Emblema One"/>
                <a:sym typeface="Emblema One"/>
              </a:rPr>
              <a:t>strip()</a:t>
            </a:r>
            <a:r>
              <a:rPr lang="en-US" sz="2400">
                <a:solidFill>
                  <a:srgbClr val="FFFFFF"/>
                </a:solidFill>
                <a:latin typeface="Emblema One"/>
                <a:ea typeface="Emblema One"/>
                <a:cs typeface="Emblema One"/>
                <a:sym typeface="Emblema One"/>
              </a:rPr>
              <a:t> stosowane jest do usunięcia spacji</a:t>
            </a:r>
            <a:endParaRPr/>
          </a:p>
        </p:txBody>
      </p:sp>
      <p:pic>
        <p:nvPicPr>
          <p:cNvPr id="804" name="Google Shape;804;p58"/>
          <p:cNvPicPr preferRelativeResize="0"/>
          <p:nvPr/>
        </p:nvPicPr>
        <p:blipFill rotWithShape="1">
          <a:blip r:embed="rId7">
            <a:alphaModFix/>
          </a:blip>
          <a:srcRect b="0" l="0" r="0" t="0"/>
          <a:stretch/>
        </p:blipFill>
        <p:spPr>
          <a:xfrm rot="-824406">
            <a:off x="4195230" y="5310349"/>
            <a:ext cx="1614037" cy="1735524"/>
          </a:xfrm>
          <a:prstGeom prst="rect">
            <a:avLst/>
          </a:prstGeom>
          <a:noFill/>
          <a:ln>
            <a:noFill/>
          </a:ln>
        </p:spPr>
      </p:pic>
      <p:sp>
        <p:nvSpPr>
          <p:cNvPr id="805" name="Google Shape;805;p58"/>
          <p:cNvSpPr txBox="1"/>
          <p:nvPr/>
        </p:nvSpPr>
        <p:spPr>
          <a:xfrm>
            <a:off x="-141998" y="3767923"/>
            <a:ext cx="6328500" cy="19206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różnica pomiędzy </a:t>
            </a:r>
            <a:r>
              <a:rPr lang="en-US" sz="2400">
                <a:solidFill>
                  <a:srgbClr val="38B6FF"/>
                </a:solidFill>
                <a:latin typeface="Emblema One"/>
                <a:ea typeface="Emblema One"/>
                <a:cs typeface="Emblema One"/>
                <a:sym typeface="Emblema One"/>
              </a:rPr>
              <a:t>index()</a:t>
            </a:r>
            <a:r>
              <a:rPr lang="en-US" sz="2400">
                <a:solidFill>
                  <a:srgbClr val="FFFFFF"/>
                </a:solidFill>
                <a:latin typeface="Emblema One"/>
                <a:ea typeface="Emblema One"/>
                <a:cs typeface="Emblema One"/>
                <a:sym typeface="Emblema One"/>
              </a:rPr>
              <a:t> a </a:t>
            </a:r>
            <a:r>
              <a:rPr lang="en-US" sz="2400">
                <a:solidFill>
                  <a:srgbClr val="38B6FF"/>
                </a:solidFill>
                <a:latin typeface="Emblema One"/>
                <a:ea typeface="Emblema One"/>
                <a:cs typeface="Emblema One"/>
                <a:sym typeface="Emblema One"/>
              </a:rPr>
              <a:t>find()</a:t>
            </a:r>
            <a:r>
              <a:rPr lang="en-US" sz="2400">
                <a:solidFill>
                  <a:srgbClr val="FFFFFF"/>
                </a:solidFill>
                <a:latin typeface="Emblema One"/>
                <a:ea typeface="Emblema One"/>
                <a:cs typeface="Emblema One"/>
                <a:sym typeface="Emblema One"/>
              </a:rPr>
              <a:t> jest taka, że </a:t>
            </a:r>
            <a:r>
              <a:rPr lang="en-US" sz="2400">
                <a:solidFill>
                  <a:srgbClr val="38B6FF"/>
                </a:solidFill>
                <a:latin typeface="Emblema One"/>
                <a:ea typeface="Emblema One"/>
                <a:cs typeface="Emblema One"/>
                <a:sym typeface="Emblema One"/>
              </a:rPr>
              <a:t>index()</a:t>
            </a:r>
            <a:r>
              <a:rPr lang="en-US" sz="2400">
                <a:solidFill>
                  <a:srgbClr val="FFFFFF"/>
                </a:solidFill>
                <a:latin typeface="Emblema One"/>
                <a:ea typeface="Emblema One"/>
                <a:cs typeface="Emblema One"/>
                <a:sym typeface="Emblema One"/>
              </a:rPr>
              <a:t> gdy nie znajdzie danego substringa w </a:t>
            </a:r>
            <a:r>
              <a:rPr lang="en-US" sz="2400">
                <a:solidFill>
                  <a:srgbClr val="FFFFFF"/>
                </a:solidFill>
                <a:latin typeface="Emblema One"/>
                <a:ea typeface="Emblema One"/>
                <a:cs typeface="Emblema One"/>
                <a:sym typeface="Emblema One"/>
              </a:rPr>
              <a:t>stringu</a:t>
            </a:r>
            <a:r>
              <a:rPr lang="en-US" sz="2400">
                <a:solidFill>
                  <a:srgbClr val="FFFFFF"/>
                </a:solidFill>
                <a:latin typeface="Emblema One"/>
                <a:ea typeface="Emblema One"/>
                <a:cs typeface="Emblema One"/>
                <a:sym typeface="Emblema One"/>
              </a:rPr>
              <a:t> zwróci błąd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809" name="Shape 809"/>
        <p:cNvGrpSpPr/>
        <p:nvPr/>
      </p:nvGrpSpPr>
      <p:grpSpPr>
        <a:xfrm>
          <a:off x="0" y="0"/>
          <a:ext cx="0" cy="0"/>
          <a:chOff x="0" y="0"/>
          <a:chExt cx="0" cy="0"/>
        </a:xfrm>
      </p:grpSpPr>
      <p:sp>
        <p:nvSpPr>
          <p:cNvPr id="810" name="Google Shape;810;p59"/>
          <p:cNvSpPr/>
          <p:nvPr/>
        </p:nvSpPr>
        <p:spPr>
          <a:xfrm>
            <a:off x="-2758421" y="-4071960"/>
            <a:ext cx="7995755" cy="7575978"/>
          </a:xfrm>
          <a:custGeom>
            <a:rect b="b" l="l" r="r" t="t"/>
            <a:pathLst>
              <a:path extrusionOk="0" h="7575978" w="7995755">
                <a:moveTo>
                  <a:pt x="0" y="0"/>
                </a:moveTo>
                <a:lnTo>
                  <a:pt x="7995755" y="0"/>
                </a:lnTo>
                <a:lnTo>
                  <a:pt x="7995755" y="7575978"/>
                </a:lnTo>
                <a:lnTo>
                  <a:pt x="0" y="75759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59"/>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59"/>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59"/>
          <p:cNvSpPr/>
          <p:nvPr/>
        </p:nvSpPr>
        <p:spPr>
          <a:xfrm rot="-447366">
            <a:off x="16027215" y="834177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59"/>
          <p:cNvSpPr/>
          <p:nvPr/>
        </p:nvSpPr>
        <p:spPr>
          <a:xfrm>
            <a:off x="7086600" y="3086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6">
              <a:alphaModFix amt="65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59"/>
          <p:cNvSpPr txBox="1"/>
          <p:nvPr/>
        </p:nvSpPr>
        <p:spPr>
          <a:xfrm>
            <a:off x="5341661" y="4264978"/>
            <a:ext cx="7604678" cy="15760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9200">
                <a:solidFill>
                  <a:srgbClr val="366994"/>
                </a:solidFill>
                <a:latin typeface="Emblema One"/>
                <a:ea typeface="Emblema One"/>
                <a:cs typeface="Emblema One"/>
                <a:sym typeface="Emblema One"/>
              </a:rPr>
              <a:t>MatPlotLib</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19" name="Shape 819"/>
        <p:cNvGrpSpPr/>
        <p:nvPr/>
      </p:nvGrpSpPr>
      <p:grpSpPr>
        <a:xfrm>
          <a:off x="0" y="0"/>
          <a:ext cx="0" cy="0"/>
          <a:chOff x="0" y="0"/>
          <a:chExt cx="0" cy="0"/>
        </a:xfrm>
      </p:grpSpPr>
      <p:sp>
        <p:nvSpPr>
          <p:cNvPr id="820" name="Google Shape;820;p60"/>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60"/>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60"/>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60"/>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24" name="Google Shape;824;p60"/>
          <p:cNvCxnSpPr/>
          <p:nvPr/>
        </p:nvCxnSpPr>
        <p:spPr>
          <a:xfrm>
            <a:off x="476557" y="903907"/>
            <a:ext cx="10326859" cy="0"/>
          </a:xfrm>
          <a:prstGeom prst="straightConnector1">
            <a:avLst/>
          </a:prstGeom>
          <a:noFill/>
          <a:ln cap="flat" cmpd="sng" w="38100">
            <a:solidFill>
              <a:srgbClr val="FFFFFF"/>
            </a:solidFill>
            <a:prstDash val="solid"/>
            <a:round/>
            <a:headEnd len="sm" w="sm" type="none"/>
            <a:tailEnd len="sm" w="sm" type="none"/>
          </a:ln>
        </p:spPr>
      </p:cxnSp>
      <p:sp>
        <p:nvSpPr>
          <p:cNvPr id="825" name="Google Shape;825;p60"/>
          <p:cNvSpPr/>
          <p:nvPr/>
        </p:nvSpPr>
        <p:spPr>
          <a:xfrm rot="233126">
            <a:off x="5523931" y="2918965"/>
            <a:ext cx="3292208" cy="2382736"/>
          </a:xfrm>
          <a:custGeom>
            <a:rect b="b" l="l" r="r" t="t"/>
            <a:pathLst>
              <a:path extrusionOk="0" h="2382736" w="3292208">
                <a:moveTo>
                  <a:pt x="0" y="0"/>
                </a:moveTo>
                <a:lnTo>
                  <a:pt x="3292208" y="0"/>
                </a:lnTo>
                <a:lnTo>
                  <a:pt x="3292208" y="2382736"/>
                </a:lnTo>
                <a:lnTo>
                  <a:pt x="0" y="238273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60"/>
          <p:cNvSpPr txBox="1"/>
          <p:nvPr/>
        </p:nvSpPr>
        <p:spPr>
          <a:xfrm>
            <a:off x="476522" y="205734"/>
            <a:ext cx="16465276" cy="562102"/>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lang="en-US" sz="3800">
                <a:solidFill>
                  <a:srgbClr val="FFFFFF"/>
                </a:solidFill>
                <a:latin typeface="Emblema One"/>
                <a:ea typeface="Emblema One"/>
                <a:cs typeface="Emblema One"/>
                <a:sym typeface="Emblema One"/>
              </a:rPr>
              <a:t>Matplotib- wprowadzenie oraz instalacja</a:t>
            </a:r>
            <a:endParaRPr/>
          </a:p>
        </p:txBody>
      </p:sp>
      <p:sp>
        <p:nvSpPr>
          <p:cNvPr id="827" name="Google Shape;827;p60"/>
          <p:cNvSpPr txBox="1"/>
          <p:nvPr/>
        </p:nvSpPr>
        <p:spPr>
          <a:xfrm>
            <a:off x="583769" y="1250820"/>
            <a:ext cx="12576534" cy="155384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Matplotlib jest to biblioteka Python-a umożliwiająca tworzenie wykresów i wizualizację danych. Pozwala na generowanie różnych typów wykresów. Oferuje elastyczność i szeroki zakres możliwości dostosowywania wykresów do swoich potrzeb.</a:t>
            </a:r>
            <a:endParaRPr/>
          </a:p>
        </p:txBody>
      </p:sp>
      <p:sp>
        <p:nvSpPr>
          <p:cNvPr id="828" name="Google Shape;828;p60"/>
          <p:cNvSpPr txBox="1"/>
          <p:nvPr/>
        </p:nvSpPr>
        <p:spPr>
          <a:xfrm>
            <a:off x="8981691" y="3432093"/>
            <a:ext cx="7960107" cy="4860925"/>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269874" lvl="1" marL="539749"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Emblema One"/>
                <a:ea typeface="Emblema One"/>
                <a:cs typeface="Emblema One"/>
                <a:sym typeface="Emblema One"/>
              </a:rPr>
              <a:t>Jeżeli używamy menedżera pakietów PIP to wierszu poleceń wystarczy wpisać:</a:t>
            </a:r>
            <a:endParaRPr/>
          </a:p>
          <a:p>
            <a:pPr indent="-359833" lvl="2" marL="1079499" marR="0" rtl="0" algn="l">
              <a:lnSpc>
                <a:spcPct val="140016"/>
              </a:lnSpc>
              <a:spcBef>
                <a:spcPts val="0"/>
              </a:spcBef>
              <a:spcAft>
                <a:spcPts val="0"/>
              </a:spcAft>
              <a:buClr>
                <a:srgbClr val="38B6FF"/>
              </a:buClr>
              <a:buSzPts val="2499"/>
              <a:buFont typeface="Arial"/>
              <a:buChar char="⚬"/>
            </a:pPr>
            <a:r>
              <a:rPr b="0" i="0" lang="en-US" sz="2499" u="none" cap="none" strike="noStrike">
                <a:solidFill>
                  <a:srgbClr val="38B6FF"/>
                </a:solidFill>
                <a:latin typeface="Paytone One"/>
                <a:ea typeface="Paytone One"/>
                <a:cs typeface="Paytone One"/>
                <a:sym typeface="Paytone One"/>
              </a:rPr>
              <a:t>pip install matplotlib</a:t>
            </a:r>
            <a:endParaRPr/>
          </a:p>
          <a:p>
            <a:pPr indent="-269874" lvl="1" marL="539749" marR="0" rtl="0" algn="l">
              <a:lnSpc>
                <a:spcPct val="140016"/>
              </a:lnSpc>
              <a:spcBef>
                <a:spcPts val="0"/>
              </a:spcBef>
              <a:spcAft>
                <a:spcPts val="0"/>
              </a:spcAft>
              <a:buClr>
                <a:srgbClr val="FFFFFF"/>
              </a:buClr>
              <a:buSzPts val="2499"/>
              <a:buFont typeface="Arial"/>
              <a:buChar char="•"/>
            </a:pPr>
            <a:r>
              <a:rPr b="0" i="0" lang="en-US" sz="2499" u="none" cap="none" strike="noStrike">
                <a:solidFill>
                  <a:srgbClr val="FFFFFF"/>
                </a:solidFill>
                <a:latin typeface="Emblema One"/>
                <a:ea typeface="Emblema One"/>
                <a:cs typeface="Emblema One"/>
                <a:sym typeface="Emblema One"/>
              </a:rPr>
              <a:t>Przyjęło się importować bibliotekę Pandas w poniższy sposób:</a:t>
            </a:r>
            <a:endParaRPr/>
          </a:p>
          <a:p>
            <a:pPr indent="-359833" lvl="2" marL="1079499" marR="0" rtl="0" algn="l">
              <a:lnSpc>
                <a:spcPct val="140016"/>
              </a:lnSpc>
              <a:spcBef>
                <a:spcPts val="0"/>
              </a:spcBef>
              <a:spcAft>
                <a:spcPts val="0"/>
              </a:spcAft>
              <a:buClr>
                <a:srgbClr val="38B6FF"/>
              </a:buClr>
              <a:buSzPts val="2499"/>
              <a:buFont typeface="Arial"/>
              <a:buChar char="⚬"/>
            </a:pPr>
            <a:r>
              <a:rPr b="0" i="0" lang="en-US" sz="2499" u="none" cap="none" strike="noStrike">
                <a:solidFill>
                  <a:srgbClr val="38B6FF"/>
                </a:solidFill>
                <a:latin typeface="Paytone One"/>
                <a:ea typeface="Paytone One"/>
                <a:cs typeface="Paytone One"/>
                <a:sym typeface="Paytone One"/>
              </a:rPr>
              <a:t>import matplotlib.pyplot as plt </a:t>
            </a:r>
            <a:r>
              <a:rPr b="0" i="0" lang="en-US" sz="2499" u="none" cap="none" strike="noStrike">
                <a:solidFill>
                  <a:srgbClr val="FFFFFF"/>
                </a:solidFill>
                <a:latin typeface="Paytone One"/>
                <a:ea typeface="Paytone One"/>
                <a:cs typeface="Paytone One"/>
                <a:sym typeface="Paytone One"/>
              </a:rPr>
              <a:t>(w submodule pyplot znajduję się znacząca większość istotnej funkcjonalności całej biblioteki)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2" name="Shape 832"/>
        <p:cNvGrpSpPr/>
        <p:nvPr/>
      </p:nvGrpSpPr>
      <p:grpSpPr>
        <a:xfrm>
          <a:off x="0" y="0"/>
          <a:ext cx="0" cy="0"/>
          <a:chOff x="0" y="0"/>
          <a:chExt cx="0" cy="0"/>
        </a:xfrm>
      </p:grpSpPr>
      <p:sp>
        <p:nvSpPr>
          <p:cNvPr id="833" name="Google Shape;833;p61"/>
          <p:cNvSpPr/>
          <p:nvPr/>
        </p:nvSpPr>
        <p:spPr>
          <a:xfrm rot="-1199663">
            <a:off x="4111359" y="-3364814"/>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61"/>
          <p:cNvSpPr/>
          <p:nvPr/>
        </p:nvSpPr>
        <p:spPr>
          <a:xfrm rot="-2715964">
            <a:off x="14635296" y="2779072"/>
            <a:ext cx="2207918" cy="2092002"/>
          </a:xfrm>
          <a:custGeom>
            <a:rect b="b" l="l" r="r" t="t"/>
            <a:pathLst>
              <a:path extrusionOk="0" h="2092002" w="2207918">
                <a:moveTo>
                  <a:pt x="0" y="0"/>
                </a:moveTo>
                <a:lnTo>
                  <a:pt x="2207918" y="0"/>
                </a:lnTo>
                <a:lnTo>
                  <a:pt x="2207918" y="2092003"/>
                </a:lnTo>
                <a:lnTo>
                  <a:pt x="0" y="209200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61"/>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61"/>
          <p:cNvSpPr/>
          <p:nvPr/>
        </p:nvSpPr>
        <p:spPr>
          <a:xfrm>
            <a:off x="476557" y="2005251"/>
            <a:ext cx="8667443" cy="8149763"/>
          </a:xfrm>
          <a:custGeom>
            <a:rect b="b" l="l" r="r" t="t"/>
            <a:pathLst>
              <a:path extrusionOk="0" h="8149763" w="8667443">
                <a:moveTo>
                  <a:pt x="0" y="0"/>
                </a:moveTo>
                <a:lnTo>
                  <a:pt x="8667443" y="0"/>
                </a:lnTo>
                <a:lnTo>
                  <a:pt x="8667443" y="8149763"/>
                </a:lnTo>
                <a:lnTo>
                  <a:pt x="0" y="8149763"/>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7" name="Google Shape;837;p61"/>
          <p:cNvPicPr preferRelativeResize="0"/>
          <p:nvPr/>
        </p:nvPicPr>
        <p:blipFill rotWithShape="1">
          <a:blip r:embed="rId6">
            <a:alphaModFix/>
          </a:blip>
          <a:srcRect b="0" l="0" r="0" t="0"/>
          <a:stretch/>
        </p:blipFill>
        <p:spPr>
          <a:xfrm rot="9317608">
            <a:off x="4816594" y="2358882"/>
            <a:ext cx="1908553" cy="333997"/>
          </a:xfrm>
          <a:prstGeom prst="rect">
            <a:avLst/>
          </a:prstGeom>
          <a:noFill/>
          <a:ln>
            <a:noFill/>
          </a:ln>
        </p:spPr>
      </p:pic>
      <p:sp>
        <p:nvSpPr>
          <p:cNvPr id="838" name="Google Shape;838;p61"/>
          <p:cNvSpPr/>
          <p:nvPr/>
        </p:nvSpPr>
        <p:spPr>
          <a:xfrm rot="10800000">
            <a:off x="9254811" y="2763332"/>
            <a:ext cx="188974" cy="1299193"/>
          </a:xfrm>
          <a:custGeom>
            <a:rect b="b" l="l" r="r" t="t"/>
            <a:pathLst>
              <a:path extrusionOk="0" h="1299193" w="188974">
                <a:moveTo>
                  <a:pt x="0" y="0"/>
                </a:moveTo>
                <a:lnTo>
                  <a:pt x="188973" y="0"/>
                </a:lnTo>
                <a:lnTo>
                  <a:pt x="188973" y="1299193"/>
                </a:lnTo>
                <a:lnTo>
                  <a:pt x="0" y="129919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39" name="Google Shape;839;p61"/>
          <p:cNvGrpSpPr/>
          <p:nvPr/>
        </p:nvGrpSpPr>
        <p:grpSpPr>
          <a:xfrm>
            <a:off x="476522" y="162363"/>
            <a:ext cx="16465276" cy="775389"/>
            <a:chOff x="0" y="0"/>
            <a:chExt cx="21953702" cy="1033853"/>
          </a:xfrm>
        </p:grpSpPr>
        <p:cxnSp>
          <p:nvCxnSpPr>
            <p:cNvPr id="840" name="Google Shape;840;p61"/>
            <p:cNvCxnSpPr/>
            <p:nvPr/>
          </p:nvCxnSpPr>
          <p:spPr>
            <a:xfrm>
              <a:off x="47" y="1033853"/>
              <a:ext cx="13769146" cy="0"/>
            </a:xfrm>
            <a:prstGeom prst="straightConnector1">
              <a:avLst/>
            </a:prstGeom>
            <a:noFill/>
            <a:ln cap="flat" cmpd="sng" w="50800">
              <a:solidFill>
                <a:srgbClr val="FFFFFF"/>
              </a:solidFill>
              <a:prstDash val="solid"/>
              <a:round/>
              <a:headEnd len="sm" w="sm" type="none"/>
              <a:tailEnd len="sm" w="sm" type="none"/>
            </a:ln>
          </p:spPr>
        </p:cxnSp>
        <p:sp>
          <p:nvSpPr>
            <p:cNvPr id="841" name="Google Shape;841;p61"/>
            <p:cNvSpPr txBox="1"/>
            <p:nvPr/>
          </p:nvSpPr>
          <p:spPr>
            <a:xfrm>
              <a:off x="0" y="0"/>
              <a:ext cx="21953702" cy="852424"/>
            </a:xfrm>
            <a:prstGeom prst="rect">
              <a:avLst/>
            </a:prstGeom>
            <a:noFill/>
            <a:ln>
              <a:noFill/>
            </a:ln>
          </p:spPr>
          <p:txBody>
            <a:bodyPr anchorCtr="0" anchor="t" bIns="0" lIns="0" spcFirstLastPara="1" rIns="0" wrap="square" tIns="0">
              <a:spAutoFit/>
            </a:bodyPr>
            <a:lstStyle/>
            <a:p>
              <a:pPr indent="0" lvl="0" marL="0" marR="0" rtl="0" algn="l">
                <a:lnSpc>
                  <a:spcPct val="117976"/>
                </a:lnSpc>
                <a:spcBef>
                  <a:spcPts val="0"/>
                </a:spcBef>
                <a:spcAft>
                  <a:spcPts val="0"/>
                </a:spcAft>
                <a:buNone/>
              </a:pPr>
              <a:r>
                <a:rPr lang="en-US" sz="4200">
                  <a:solidFill>
                    <a:srgbClr val="FFFFFF"/>
                  </a:solidFill>
                  <a:latin typeface="Emblema One"/>
                  <a:ea typeface="Emblema One"/>
                  <a:cs typeface="Emblema One"/>
                  <a:sym typeface="Emblema One"/>
                </a:rPr>
                <a:t>Matplotib- Figures and Subplots</a:t>
              </a:r>
              <a:endParaRPr/>
            </a:p>
          </p:txBody>
        </p:sp>
      </p:grpSp>
      <p:sp>
        <p:nvSpPr>
          <p:cNvPr id="842" name="Google Shape;842;p61"/>
          <p:cNvSpPr txBox="1"/>
          <p:nvPr/>
        </p:nvSpPr>
        <p:spPr>
          <a:xfrm>
            <a:off x="476522" y="1066086"/>
            <a:ext cx="11671013"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Wszystkie wykresy tworzone z użyciem biblioteki MatplotLib są umieszczane wewnątrz obiektów </a:t>
            </a:r>
            <a:r>
              <a:rPr lang="en-US" sz="2400">
                <a:solidFill>
                  <a:srgbClr val="38B6FF"/>
                </a:solidFill>
                <a:latin typeface="Emblema One"/>
                <a:ea typeface="Emblema One"/>
                <a:cs typeface="Emblema One"/>
                <a:sym typeface="Emblema One"/>
              </a:rPr>
              <a:t>Figure </a:t>
            </a:r>
            <a:endParaRPr/>
          </a:p>
        </p:txBody>
      </p:sp>
      <p:sp>
        <p:nvSpPr>
          <p:cNvPr id="843" name="Google Shape;843;p61"/>
          <p:cNvSpPr txBox="1"/>
          <p:nvPr/>
        </p:nvSpPr>
        <p:spPr>
          <a:xfrm>
            <a:off x="9443784" y="2818560"/>
            <a:ext cx="5088000"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tworzenie </a:t>
            </a:r>
            <a:r>
              <a:rPr lang="en-US" sz="2400">
                <a:solidFill>
                  <a:srgbClr val="38B6FF"/>
                </a:solidFill>
                <a:latin typeface="Emblema One"/>
                <a:ea typeface="Emblema One"/>
                <a:cs typeface="Emblema One"/>
                <a:sym typeface="Emblema One"/>
              </a:rPr>
              <a:t>subplot-y </a:t>
            </a:r>
            <a:r>
              <a:rPr lang="en-US" sz="2400">
                <a:solidFill>
                  <a:srgbClr val="FFFFFF"/>
                </a:solidFill>
                <a:latin typeface="Emblema One"/>
                <a:ea typeface="Emblema One"/>
                <a:cs typeface="Emblema One"/>
                <a:sym typeface="Emblema One"/>
              </a:rPr>
              <a:t>w których będziemy osadzać następnie wykresy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66" name="Shape 166"/>
        <p:cNvGrpSpPr/>
        <p:nvPr/>
      </p:nvGrpSpPr>
      <p:grpSpPr>
        <a:xfrm>
          <a:off x="0" y="0"/>
          <a:ext cx="0" cy="0"/>
          <a:chOff x="0" y="0"/>
          <a:chExt cx="0" cy="0"/>
        </a:xfrm>
      </p:grpSpPr>
      <p:sp>
        <p:nvSpPr>
          <p:cNvPr id="167" name="Google Shape;167;p17"/>
          <p:cNvSpPr/>
          <p:nvPr/>
        </p:nvSpPr>
        <p:spPr>
          <a:xfrm rot="-5624184">
            <a:off x="7998751" y="-2108416"/>
            <a:ext cx="9054625" cy="8058616"/>
          </a:xfrm>
          <a:custGeom>
            <a:rect b="b" l="l" r="r" t="t"/>
            <a:pathLst>
              <a:path extrusionOk="0" h="8058616" w="9054625">
                <a:moveTo>
                  <a:pt x="0" y="0"/>
                </a:moveTo>
                <a:lnTo>
                  <a:pt x="9054624" y="0"/>
                </a:lnTo>
                <a:lnTo>
                  <a:pt x="9054624" y="8058616"/>
                </a:lnTo>
                <a:lnTo>
                  <a:pt x="0" y="8058616"/>
                </a:lnTo>
                <a:lnTo>
                  <a:pt x="0" y="0"/>
                </a:lnTo>
                <a:close/>
              </a:path>
            </a:pathLst>
          </a:custGeom>
          <a:blipFill rotWithShape="1">
            <a:blip r:embed="rId3">
              <a:alphaModFix amt="5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7"/>
          <p:cNvSpPr/>
          <p:nvPr/>
        </p:nvSpPr>
        <p:spPr>
          <a:xfrm rot="-5017281">
            <a:off x="7304671" y="971407"/>
            <a:ext cx="1811240" cy="1716150"/>
          </a:xfrm>
          <a:custGeom>
            <a:rect b="b" l="l" r="r" t="t"/>
            <a:pathLst>
              <a:path extrusionOk="0" h="1716150" w="1811240">
                <a:moveTo>
                  <a:pt x="0" y="0"/>
                </a:moveTo>
                <a:lnTo>
                  <a:pt x="1811240" y="0"/>
                </a:lnTo>
                <a:lnTo>
                  <a:pt x="1811240" y="1716150"/>
                </a:lnTo>
                <a:lnTo>
                  <a:pt x="0" y="1716150"/>
                </a:lnTo>
                <a:lnTo>
                  <a:pt x="0" y="0"/>
                </a:lnTo>
                <a:close/>
              </a:path>
            </a:pathLst>
          </a:custGeom>
          <a:blipFill rotWithShape="1">
            <a:blip r:embed="rId4">
              <a:alphaModFix amt="65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7"/>
          <p:cNvSpPr/>
          <p:nvPr/>
        </p:nvSpPr>
        <p:spPr>
          <a:xfrm rot="-10567437">
            <a:off x="16126494" y="6825098"/>
            <a:ext cx="3789612" cy="3623816"/>
          </a:xfrm>
          <a:custGeom>
            <a:rect b="b" l="l" r="r" t="t"/>
            <a:pathLst>
              <a:path extrusionOk="0" h="3623816" w="3789612">
                <a:moveTo>
                  <a:pt x="0" y="0"/>
                </a:moveTo>
                <a:lnTo>
                  <a:pt x="3789612" y="0"/>
                </a:lnTo>
                <a:lnTo>
                  <a:pt x="3789612" y="3623816"/>
                </a:lnTo>
                <a:lnTo>
                  <a:pt x="0" y="362381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0" name="Google Shape;170;p17"/>
          <p:cNvCxnSpPr/>
          <p:nvPr/>
        </p:nvCxnSpPr>
        <p:spPr>
          <a:xfrm>
            <a:off x="284031" y="1939942"/>
            <a:ext cx="10278860" cy="19050"/>
          </a:xfrm>
          <a:prstGeom prst="straightConnector1">
            <a:avLst/>
          </a:prstGeom>
          <a:noFill/>
          <a:ln cap="flat" cmpd="sng" w="38100">
            <a:solidFill>
              <a:srgbClr val="FFFFFF"/>
            </a:solidFill>
            <a:prstDash val="solid"/>
            <a:round/>
            <a:headEnd len="sm" w="sm" type="none"/>
            <a:tailEnd len="sm" w="sm" type="none"/>
          </a:ln>
        </p:spPr>
      </p:cxnSp>
      <p:sp>
        <p:nvSpPr>
          <p:cNvPr id="171" name="Google Shape;171;p17"/>
          <p:cNvSpPr txBox="1"/>
          <p:nvPr/>
        </p:nvSpPr>
        <p:spPr>
          <a:xfrm>
            <a:off x="283996" y="253365"/>
            <a:ext cx="16378919" cy="146494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W jakich obszarach wykorzystuje się rozwiązania Data Science?</a:t>
            </a:r>
            <a:endParaRPr/>
          </a:p>
        </p:txBody>
      </p:sp>
      <p:grpSp>
        <p:nvGrpSpPr>
          <p:cNvPr id="172" name="Google Shape;172;p17"/>
          <p:cNvGrpSpPr/>
          <p:nvPr/>
        </p:nvGrpSpPr>
        <p:grpSpPr>
          <a:xfrm>
            <a:off x="156869" y="2178067"/>
            <a:ext cx="18008569" cy="5711572"/>
            <a:chOff x="0" y="0"/>
            <a:chExt cx="24011425" cy="7615429"/>
          </a:xfrm>
        </p:grpSpPr>
        <p:grpSp>
          <p:nvGrpSpPr>
            <p:cNvPr id="173" name="Google Shape;173;p17"/>
            <p:cNvGrpSpPr/>
            <p:nvPr/>
          </p:nvGrpSpPr>
          <p:grpSpPr>
            <a:xfrm>
              <a:off x="0" y="0"/>
              <a:ext cx="1146278" cy="705407"/>
              <a:chOff x="0" y="0"/>
              <a:chExt cx="1320790" cy="812800"/>
            </a:xfrm>
          </p:grpSpPr>
          <p:sp>
            <p:nvSpPr>
              <p:cNvPr id="174" name="Google Shape;174;p17"/>
              <p:cNvSpPr/>
              <p:nvPr/>
            </p:nvSpPr>
            <p:spPr>
              <a:xfrm>
                <a:off x="0" y="0"/>
                <a:ext cx="1320790" cy="812800"/>
              </a:xfrm>
              <a:custGeom>
                <a:rect b="b" l="l" r="r" t="t"/>
                <a:pathLst>
                  <a:path extrusionOk="0"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7"/>
              <p:cNvSpPr txBox="1"/>
              <p:nvPr/>
            </p:nvSpPr>
            <p:spPr>
              <a:xfrm>
                <a:off x="0" y="155575"/>
                <a:ext cx="121919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6" name="Google Shape;176;p17"/>
            <p:cNvSpPr txBox="1"/>
            <p:nvPr/>
          </p:nvSpPr>
          <p:spPr>
            <a:xfrm>
              <a:off x="1467049" y="66311"/>
              <a:ext cx="6890400" cy="492600"/>
            </a:xfrm>
            <a:prstGeom prst="rect">
              <a:avLst/>
            </a:prstGeom>
            <a:solidFill>
              <a:srgbClr val="6AA84F"/>
            </a:solid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2400">
                  <a:solidFill>
                    <a:srgbClr val="FFFFFF"/>
                  </a:solidFill>
                  <a:latin typeface="Emblema One"/>
                  <a:ea typeface="Emblema One"/>
                  <a:cs typeface="Emblema One"/>
                  <a:sym typeface="Emblema One"/>
                </a:rPr>
                <a:t>E-commerce</a:t>
              </a:r>
              <a:endParaRPr b="1"/>
            </a:p>
          </p:txBody>
        </p:sp>
        <p:sp>
          <p:nvSpPr>
            <p:cNvPr id="177" name="Google Shape;177;p17"/>
            <p:cNvSpPr txBox="1"/>
            <p:nvPr/>
          </p:nvSpPr>
          <p:spPr>
            <a:xfrm>
              <a:off x="1467025" y="657782"/>
              <a:ext cx="22544400" cy="1559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Emblema One"/>
                  <a:ea typeface="Emblema One"/>
                  <a:cs typeface="Emblema One"/>
                  <a:sym typeface="Emblema One"/>
                </a:rPr>
                <a:t>Internetowe sklepy posiadają zdolność analizowania zachowań oraz preferencji zakupowych klientów, co stanowi kluczowy element optymalizacji oferty produktowej oraz strategii promocyjnych. Wykorzystanie analizy danych umożliwia dodatkowo </a:t>
              </a:r>
              <a:r>
                <a:rPr lang="en-US" sz="2000">
                  <a:solidFill>
                    <a:srgbClr val="FFFFFF"/>
                  </a:solidFill>
                  <a:latin typeface="Emblema One"/>
                  <a:ea typeface="Emblema One"/>
                  <a:cs typeface="Emblema One"/>
                  <a:sym typeface="Emblema One"/>
                </a:rPr>
                <a:t>personalizowanie</a:t>
              </a:r>
              <a:r>
                <a:rPr lang="en-US" sz="2000">
                  <a:solidFill>
                    <a:srgbClr val="FFFFFF"/>
                  </a:solidFill>
                  <a:latin typeface="Emblema One"/>
                  <a:ea typeface="Emblema One"/>
                  <a:cs typeface="Emblema One"/>
                  <a:sym typeface="Emblema One"/>
                </a:rPr>
                <a:t> reklam i promocji.</a:t>
              </a:r>
              <a:endParaRPr/>
            </a:p>
          </p:txBody>
        </p:sp>
        <p:grpSp>
          <p:nvGrpSpPr>
            <p:cNvPr id="178" name="Google Shape;178;p17"/>
            <p:cNvGrpSpPr/>
            <p:nvPr/>
          </p:nvGrpSpPr>
          <p:grpSpPr>
            <a:xfrm>
              <a:off x="0" y="2314074"/>
              <a:ext cx="1146278" cy="705407"/>
              <a:chOff x="0" y="0"/>
              <a:chExt cx="1320790" cy="812800"/>
            </a:xfrm>
          </p:grpSpPr>
          <p:sp>
            <p:nvSpPr>
              <p:cNvPr id="179" name="Google Shape;179;p17"/>
              <p:cNvSpPr/>
              <p:nvPr/>
            </p:nvSpPr>
            <p:spPr>
              <a:xfrm>
                <a:off x="0" y="0"/>
                <a:ext cx="1320790" cy="812800"/>
              </a:xfrm>
              <a:custGeom>
                <a:rect b="b" l="l" r="r" t="t"/>
                <a:pathLst>
                  <a:path extrusionOk="0"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7"/>
              <p:cNvSpPr txBox="1"/>
              <p:nvPr/>
            </p:nvSpPr>
            <p:spPr>
              <a:xfrm>
                <a:off x="0" y="155575"/>
                <a:ext cx="121919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17"/>
            <p:cNvSpPr txBox="1"/>
            <p:nvPr/>
          </p:nvSpPr>
          <p:spPr>
            <a:xfrm>
              <a:off x="1467043" y="2380377"/>
              <a:ext cx="6890400" cy="492600"/>
            </a:xfrm>
            <a:prstGeom prst="rect">
              <a:avLst/>
            </a:prstGeom>
            <a:solidFill>
              <a:srgbClr val="38B6FF"/>
            </a:solid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Spedycja oraz logistyka</a:t>
              </a:r>
              <a:endParaRPr/>
            </a:p>
          </p:txBody>
        </p:sp>
        <p:sp>
          <p:nvSpPr>
            <p:cNvPr id="182" name="Google Shape;182;p17"/>
            <p:cNvSpPr txBox="1"/>
            <p:nvPr/>
          </p:nvSpPr>
          <p:spPr>
            <a:xfrm>
              <a:off x="1467025" y="2971856"/>
              <a:ext cx="22544396" cy="138959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Emblema One"/>
                  <a:ea typeface="Emblema One"/>
                  <a:cs typeface="Emblema One"/>
                  <a:sym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endParaRPr/>
            </a:p>
          </p:txBody>
        </p:sp>
        <p:grpSp>
          <p:nvGrpSpPr>
            <p:cNvPr id="183" name="Google Shape;183;p17"/>
            <p:cNvGrpSpPr/>
            <p:nvPr/>
          </p:nvGrpSpPr>
          <p:grpSpPr>
            <a:xfrm>
              <a:off x="0" y="4628147"/>
              <a:ext cx="1146278" cy="705407"/>
              <a:chOff x="0" y="0"/>
              <a:chExt cx="1320790" cy="812800"/>
            </a:xfrm>
          </p:grpSpPr>
          <p:sp>
            <p:nvSpPr>
              <p:cNvPr id="184" name="Google Shape;184;p17"/>
              <p:cNvSpPr/>
              <p:nvPr/>
            </p:nvSpPr>
            <p:spPr>
              <a:xfrm>
                <a:off x="0" y="0"/>
                <a:ext cx="1320790" cy="812800"/>
              </a:xfrm>
              <a:custGeom>
                <a:rect b="b" l="l" r="r" t="t"/>
                <a:pathLst>
                  <a:path extrusionOk="0"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17"/>
              <p:cNvSpPr txBox="1"/>
              <p:nvPr/>
            </p:nvSpPr>
            <p:spPr>
              <a:xfrm>
                <a:off x="0" y="155575"/>
                <a:ext cx="121919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710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6" name="Google Shape;186;p17"/>
            <p:cNvSpPr txBox="1"/>
            <p:nvPr/>
          </p:nvSpPr>
          <p:spPr>
            <a:xfrm>
              <a:off x="1467039" y="4694477"/>
              <a:ext cx="6890400" cy="492600"/>
            </a:xfrm>
            <a:prstGeom prst="rect">
              <a:avLst/>
            </a:prstGeom>
            <a:solidFill>
              <a:srgbClr val="9900FF"/>
            </a:solid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2400">
                  <a:solidFill>
                    <a:srgbClr val="FFFFFF"/>
                  </a:solidFill>
                  <a:latin typeface="Emblema One"/>
                  <a:ea typeface="Emblema One"/>
                  <a:cs typeface="Emblema One"/>
                  <a:sym typeface="Emblema One"/>
                </a:rPr>
                <a:t>Finanse i ubezpieczenia</a:t>
              </a:r>
              <a:endParaRPr b="1"/>
            </a:p>
          </p:txBody>
        </p:sp>
        <p:sp>
          <p:nvSpPr>
            <p:cNvPr id="187" name="Google Shape;187;p17"/>
            <p:cNvSpPr txBox="1"/>
            <p:nvPr/>
          </p:nvSpPr>
          <p:spPr>
            <a:xfrm>
              <a:off x="1467025" y="5285929"/>
              <a:ext cx="22544400" cy="232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Emblema One"/>
                  <a:ea typeface="Emblema One"/>
                  <a:cs typeface="Emblema One"/>
                  <a:sym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847" name="Shape 847"/>
        <p:cNvGrpSpPr/>
        <p:nvPr/>
      </p:nvGrpSpPr>
      <p:grpSpPr>
        <a:xfrm>
          <a:off x="0" y="0"/>
          <a:ext cx="0" cy="0"/>
          <a:chOff x="0" y="0"/>
          <a:chExt cx="0" cy="0"/>
        </a:xfrm>
      </p:grpSpPr>
      <p:sp>
        <p:nvSpPr>
          <p:cNvPr id="848" name="Google Shape;848;p62"/>
          <p:cNvSpPr/>
          <p:nvPr/>
        </p:nvSpPr>
        <p:spPr>
          <a:xfrm>
            <a:off x="6846566" y="7171898"/>
            <a:ext cx="2729129" cy="2585849"/>
          </a:xfrm>
          <a:custGeom>
            <a:rect b="b" l="l" r="r" t="t"/>
            <a:pathLst>
              <a:path extrusionOk="0" h="2585849" w="2729129">
                <a:moveTo>
                  <a:pt x="0" y="0"/>
                </a:moveTo>
                <a:lnTo>
                  <a:pt x="2729129" y="0"/>
                </a:lnTo>
                <a:lnTo>
                  <a:pt x="2729129" y="2585849"/>
                </a:lnTo>
                <a:lnTo>
                  <a:pt x="0" y="258584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62"/>
          <p:cNvSpPr/>
          <p:nvPr/>
        </p:nvSpPr>
        <p:spPr>
          <a:xfrm rot="-6185645">
            <a:off x="-1867548" y="60686"/>
            <a:ext cx="9901401" cy="8812247"/>
          </a:xfrm>
          <a:custGeom>
            <a:rect b="b" l="l" r="r" t="t"/>
            <a:pathLst>
              <a:path extrusionOk="0" h="8812247" w="9901401">
                <a:moveTo>
                  <a:pt x="0" y="0"/>
                </a:moveTo>
                <a:lnTo>
                  <a:pt x="9901401" y="0"/>
                </a:lnTo>
                <a:lnTo>
                  <a:pt x="9901401" y="8812247"/>
                </a:lnTo>
                <a:lnTo>
                  <a:pt x="0" y="8812247"/>
                </a:lnTo>
                <a:lnTo>
                  <a:pt x="0" y="0"/>
                </a:lnTo>
                <a:close/>
              </a:path>
            </a:pathLst>
          </a:custGeom>
          <a:blipFill rotWithShape="1">
            <a:blip r:embed="rId4">
              <a:alphaModFix amt="7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62"/>
          <p:cNvSpPr/>
          <p:nvPr/>
        </p:nvSpPr>
        <p:spPr>
          <a:xfrm rot="-447366">
            <a:off x="7083089" y="303005"/>
            <a:ext cx="1517793" cy="1451390"/>
          </a:xfrm>
          <a:custGeom>
            <a:rect b="b" l="l" r="r" t="t"/>
            <a:pathLst>
              <a:path extrusionOk="0" h="1451390" w="1517793">
                <a:moveTo>
                  <a:pt x="0" y="0"/>
                </a:moveTo>
                <a:lnTo>
                  <a:pt x="1517794" y="0"/>
                </a:lnTo>
                <a:lnTo>
                  <a:pt x="1517794" y="1451390"/>
                </a:lnTo>
                <a:lnTo>
                  <a:pt x="0" y="14513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62"/>
          <p:cNvSpPr/>
          <p:nvPr/>
        </p:nvSpPr>
        <p:spPr>
          <a:xfrm>
            <a:off x="4073926" y="261649"/>
            <a:ext cx="11003537" cy="9763702"/>
          </a:xfrm>
          <a:custGeom>
            <a:rect b="b" l="l" r="r" t="t"/>
            <a:pathLst>
              <a:path extrusionOk="0" h="9763702" w="11003537">
                <a:moveTo>
                  <a:pt x="0" y="0"/>
                </a:moveTo>
                <a:lnTo>
                  <a:pt x="11003537" y="0"/>
                </a:lnTo>
                <a:lnTo>
                  <a:pt x="11003537" y="9763702"/>
                </a:lnTo>
                <a:lnTo>
                  <a:pt x="0" y="9763702"/>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2" name="Google Shape;852;p62"/>
          <p:cNvPicPr preferRelativeResize="0"/>
          <p:nvPr/>
        </p:nvPicPr>
        <p:blipFill rotWithShape="1">
          <a:blip r:embed="rId7">
            <a:alphaModFix/>
          </a:blip>
          <a:srcRect b="0" l="0" r="0" t="0"/>
          <a:stretch/>
        </p:blipFill>
        <p:spPr>
          <a:xfrm rot="-1470791">
            <a:off x="2128876" y="861702"/>
            <a:ext cx="1908553" cy="333997"/>
          </a:xfrm>
          <a:prstGeom prst="rect">
            <a:avLst/>
          </a:prstGeom>
          <a:noFill/>
          <a:ln>
            <a:noFill/>
          </a:ln>
        </p:spPr>
      </p:pic>
      <p:sp>
        <p:nvSpPr>
          <p:cNvPr id="853" name="Google Shape;853;p62"/>
          <p:cNvSpPr txBox="1"/>
          <p:nvPr/>
        </p:nvSpPr>
        <p:spPr>
          <a:xfrm>
            <a:off x="0" y="1528953"/>
            <a:ext cx="4328507" cy="16630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możemy dodawać wykresy również bezpośrednio do </a:t>
            </a:r>
            <a:r>
              <a:rPr lang="en-US" sz="2400">
                <a:solidFill>
                  <a:srgbClr val="38B6FF"/>
                </a:solidFill>
                <a:latin typeface="Emblema One"/>
                <a:ea typeface="Emblema One"/>
                <a:cs typeface="Emblema One"/>
                <a:sym typeface="Emblema One"/>
              </a:rPr>
              <a:t>subplot-ów</a:t>
            </a:r>
            <a:endParaRPr/>
          </a:p>
        </p:txBody>
      </p:sp>
      <p:sp>
        <p:nvSpPr>
          <p:cNvPr id="854" name="Google Shape;854;p62"/>
          <p:cNvSpPr txBox="1"/>
          <p:nvPr/>
        </p:nvSpPr>
        <p:spPr>
          <a:xfrm>
            <a:off x="9139238" y="4819967"/>
            <a:ext cx="9525" cy="580390"/>
          </a:xfrm>
          <a:prstGeom prst="rect">
            <a:avLst/>
          </a:prstGeom>
          <a:noFill/>
          <a:ln>
            <a:noFill/>
          </a:ln>
        </p:spPr>
        <p:txBody>
          <a:bodyPr anchorCtr="0" anchor="t" bIns="0" lIns="0" spcFirstLastPara="1" rIns="0" wrap="square" tIns="0">
            <a:spAutoFit/>
          </a:bodyPr>
          <a:lstStyle/>
          <a:p>
            <a:pPr indent="0" lvl="0" marL="0" marR="0" rtl="0" algn="ctr">
              <a:lnSpc>
                <a:spcPct val="264388"/>
              </a:lnSpc>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62"/>
          <p:cNvSpPr txBox="1"/>
          <p:nvPr/>
        </p:nvSpPr>
        <p:spPr>
          <a:xfrm>
            <a:off x="7239953" y="4819967"/>
            <a:ext cx="3808095"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lang="en-US" sz="3399">
                <a:solidFill>
                  <a:srgbClr val="FFFFFF"/>
                </a:solidFill>
                <a:latin typeface="Open Sans"/>
                <a:ea typeface="Open Sans"/>
                <a:cs typeface="Open Sans"/>
                <a:sym typeface="Open Sans"/>
              </a:rPr>
              <a:t>Dodaj trochę treści</a:t>
            </a:r>
            <a:endParaRPr/>
          </a:p>
        </p:txBody>
      </p:sp>
      <p:sp>
        <p:nvSpPr>
          <p:cNvPr id="856" name="Google Shape;856;p62"/>
          <p:cNvSpPr txBox="1"/>
          <p:nvPr/>
        </p:nvSpPr>
        <p:spPr>
          <a:xfrm>
            <a:off x="-18653" y="6731159"/>
            <a:ext cx="4328507"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możliwe jest indeksowanie jak w przypadku tablic</a:t>
            </a:r>
            <a:endParaRPr/>
          </a:p>
        </p:txBody>
      </p:sp>
      <p:pic>
        <p:nvPicPr>
          <p:cNvPr id="857" name="Google Shape;857;p62"/>
          <p:cNvPicPr preferRelativeResize="0"/>
          <p:nvPr/>
        </p:nvPicPr>
        <p:blipFill rotWithShape="1">
          <a:blip r:embed="rId8">
            <a:alphaModFix/>
          </a:blip>
          <a:srcRect b="0" l="0" r="0" t="0"/>
          <a:stretch/>
        </p:blipFill>
        <p:spPr>
          <a:xfrm rot="-824406">
            <a:off x="2223653" y="7855374"/>
            <a:ext cx="1614037" cy="17355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61" name="Shape 861"/>
        <p:cNvGrpSpPr/>
        <p:nvPr/>
      </p:nvGrpSpPr>
      <p:grpSpPr>
        <a:xfrm>
          <a:off x="0" y="0"/>
          <a:ext cx="0" cy="0"/>
          <a:chOff x="0" y="0"/>
          <a:chExt cx="0" cy="0"/>
        </a:xfrm>
      </p:grpSpPr>
      <p:sp>
        <p:nvSpPr>
          <p:cNvPr id="862" name="Google Shape;862;p63"/>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63"/>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63"/>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63"/>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63"/>
          <p:cNvSpPr/>
          <p:nvPr/>
        </p:nvSpPr>
        <p:spPr>
          <a:xfrm>
            <a:off x="3729198" y="1028700"/>
            <a:ext cx="10829604" cy="8047516"/>
          </a:xfrm>
          <a:custGeom>
            <a:rect b="b" l="l" r="r" t="t"/>
            <a:pathLst>
              <a:path extrusionOk="0" h="8047516" w="10829604">
                <a:moveTo>
                  <a:pt x="0" y="0"/>
                </a:moveTo>
                <a:lnTo>
                  <a:pt x="10829604" y="0"/>
                </a:lnTo>
                <a:lnTo>
                  <a:pt x="10829604" y="8047516"/>
                </a:lnTo>
                <a:lnTo>
                  <a:pt x="0" y="8047516"/>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7" name="Google Shape;867;p63"/>
          <p:cNvPicPr preferRelativeResize="0"/>
          <p:nvPr/>
        </p:nvPicPr>
        <p:blipFill rotWithShape="1">
          <a:blip r:embed="rId7">
            <a:alphaModFix/>
          </a:blip>
          <a:srcRect b="0" l="0" r="0" t="0"/>
          <a:stretch/>
        </p:blipFill>
        <p:spPr>
          <a:xfrm rot="10349482">
            <a:off x="14665277" y="1531878"/>
            <a:ext cx="1614037" cy="1735524"/>
          </a:xfrm>
          <a:prstGeom prst="rect">
            <a:avLst/>
          </a:prstGeom>
          <a:noFill/>
          <a:ln>
            <a:noFill/>
          </a:ln>
        </p:spPr>
      </p:pic>
      <p:sp>
        <p:nvSpPr>
          <p:cNvPr id="868" name="Google Shape;868;p63"/>
          <p:cNvSpPr txBox="1"/>
          <p:nvPr/>
        </p:nvSpPr>
        <p:spPr>
          <a:xfrm>
            <a:off x="14558802" y="3129365"/>
            <a:ext cx="3524730" cy="16630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Dostępne są jeszcze atrybuty </a:t>
            </a:r>
            <a:r>
              <a:rPr lang="en-US" sz="2400">
                <a:solidFill>
                  <a:srgbClr val="38B6FF"/>
                </a:solidFill>
                <a:latin typeface="Emblema One"/>
                <a:ea typeface="Emblema One"/>
                <a:cs typeface="Emblema One"/>
                <a:sym typeface="Emblema One"/>
              </a:rPr>
              <a:t>left</a:t>
            </a:r>
            <a:r>
              <a:rPr lang="en-US" sz="2400">
                <a:solidFill>
                  <a:srgbClr val="FFFFFF"/>
                </a:solidFill>
                <a:latin typeface="Emblema One"/>
                <a:ea typeface="Emblema One"/>
                <a:cs typeface="Emblema One"/>
                <a:sym typeface="Emblema One"/>
              </a:rPr>
              <a:t>, </a:t>
            </a:r>
            <a:r>
              <a:rPr lang="en-US" sz="2400">
                <a:solidFill>
                  <a:srgbClr val="38B6FF"/>
                </a:solidFill>
                <a:latin typeface="Emblema One"/>
                <a:ea typeface="Emblema One"/>
                <a:cs typeface="Emblema One"/>
                <a:sym typeface="Emblema One"/>
              </a:rPr>
              <a:t>top</a:t>
            </a:r>
            <a:r>
              <a:rPr lang="en-US" sz="2400">
                <a:solidFill>
                  <a:srgbClr val="FFFFFF"/>
                </a:solidFill>
                <a:latin typeface="Emblema One"/>
                <a:ea typeface="Emblema One"/>
                <a:cs typeface="Emblema One"/>
                <a:sym typeface="Emblema One"/>
              </a:rPr>
              <a:t>, </a:t>
            </a:r>
            <a:r>
              <a:rPr lang="en-US" sz="2400">
                <a:solidFill>
                  <a:srgbClr val="38B6FF"/>
                </a:solidFill>
                <a:latin typeface="Emblema One"/>
                <a:ea typeface="Emblema One"/>
                <a:cs typeface="Emblema One"/>
                <a:sym typeface="Emblema One"/>
              </a:rPr>
              <a:t>right </a:t>
            </a:r>
            <a:r>
              <a:rPr lang="en-US" sz="2400">
                <a:solidFill>
                  <a:srgbClr val="FFFFFF"/>
                </a:solidFill>
                <a:latin typeface="Emblema One"/>
                <a:ea typeface="Emblema One"/>
                <a:cs typeface="Emblema One"/>
                <a:sym typeface="Emblema One"/>
              </a:rPr>
              <a:t>oraz </a:t>
            </a:r>
            <a:r>
              <a:rPr lang="en-US" sz="2400">
                <a:solidFill>
                  <a:srgbClr val="38B6FF"/>
                </a:solidFill>
                <a:latin typeface="Emblema One"/>
                <a:ea typeface="Emblema One"/>
                <a:cs typeface="Emblema One"/>
                <a:sym typeface="Emblema One"/>
              </a:rPr>
              <a:t>bottom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872" name="Shape 872"/>
        <p:cNvGrpSpPr/>
        <p:nvPr/>
      </p:nvGrpSpPr>
      <p:grpSpPr>
        <a:xfrm>
          <a:off x="0" y="0"/>
          <a:ext cx="0" cy="0"/>
          <a:chOff x="0" y="0"/>
          <a:chExt cx="0" cy="0"/>
        </a:xfrm>
      </p:grpSpPr>
      <p:sp>
        <p:nvSpPr>
          <p:cNvPr id="873" name="Google Shape;873;p64"/>
          <p:cNvSpPr/>
          <p:nvPr/>
        </p:nvSpPr>
        <p:spPr>
          <a:xfrm>
            <a:off x="5146123" y="1355511"/>
            <a:ext cx="7995755" cy="7575978"/>
          </a:xfrm>
          <a:custGeom>
            <a:rect b="b" l="l" r="r" t="t"/>
            <a:pathLst>
              <a:path extrusionOk="0" h="7575978" w="7995755">
                <a:moveTo>
                  <a:pt x="0" y="0"/>
                </a:moveTo>
                <a:lnTo>
                  <a:pt x="7995754" y="0"/>
                </a:lnTo>
                <a:lnTo>
                  <a:pt x="7995754" y="7575978"/>
                </a:lnTo>
                <a:lnTo>
                  <a:pt x="0" y="75759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64"/>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64"/>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64"/>
          <p:cNvSpPr/>
          <p:nvPr/>
        </p:nvSpPr>
        <p:spPr>
          <a:xfrm rot="-447366">
            <a:off x="17494525" y="9179016"/>
            <a:ext cx="4068454" cy="3890459"/>
          </a:xfrm>
          <a:custGeom>
            <a:rect b="b" l="l" r="r" t="t"/>
            <a:pathLst>
              <a:path extrusionOk="0" h="3890459" w="4068454">
                <a:moveTo>
                  <a:pt x="0" y="0"/>
                </a:moveTo>
                <a:lnTo>
                  <a:pt x="4068454" y="0"/>
                </a:lnTo>
                <a:lnTo>
                  <a:pt x="4068454" y="3890459"/>
                </a:lnTo>
                <a:lnTo>
                  <a:pt x="0" y="389045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77" name="Google Shape;877;p64"/>
          <p:cNvGrpSpPr/>
          <p:nvPr/>
        </p:nvGrpSpPr>
        <p:grpSpPr>
          <a:xfrm>
            <a:off x="274193" y="137503"/>
            <a:ext cx="16285299" cy="872147"/>
            <a:chOff x="0" y="-85725"/>
            <a:chExt cx="21713732" cy="1162862"/>
          </a:xfrm>
        </p:grpSpPr>
        <p:cxnSp>
          <p:nvCxnSpPr>
            <p:cNvPr id="878" name="Google Shape;878;p64"/>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879" name="Google Shape;879;p64"/>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Colors, Markers, Line Styles</a:t>
              </a:r>
              <a:endParaRPr/>
            </a:p>
          </p:txBody>
        </p:sp>
      </p:grpSp>
      <p:sp>
        <p:nvSpPr>
          <p:cNvPr id="880" name="Google Shape;880;p64"/>
          <p:cNvSpPr/>
          <p:nvPr/>
        </p:nvSpPr>
        <p:spPr>
          <a:xfrm>
            <a:off x="3342743" y="2833897"/>
            <a:ext cx="11647105" cy="7152024"/>
          </a:xfrm>
          <a:custGeom>
            <a:rect b="b" l="l" r="r" t="t"/>
            <a:pathLst>
              <a:path extrusionOk="0" h="7152024" w="11647105">
                <a:moveTo>
                  <a:pt x="0" y="0"/>
                </a:moveTo>
                <a:lnTo>
                  <a:pt x="11647105" y="0"/>
                </a:lnTo>
                <a:lnTo>
                  <a:pt x="11647105" y="7152024"/>
                </a:lnTo>
                <a:lnTo>
                  <a:pt x="0" y="7152024"/>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81" name="Google Shape;881;p64"/>
          <p:cNvPicPr preferRelativeResize="0"/>
          <p:nvPr/>
        </p:nvPicPr>
        <p:blipFill rotWithShape="1">
          <a:blip r:embed="rId7">
            <a:alphaModFix/>
          </a:blip>
          <a:srcRect b="0" l="0" r="0" t="0"/>
          <a:stretch/>
        </p:blipFill>
        <p:spPr>
          <a:xfrm rot="5400000">
            <a:off x="8098869" y="2324485"/>
            <a:ext cx="1501207" cy="292735"/>
          </a:xfrm>
          <a:prstGeom prst="rect">
            <a:avLst/>
          </a:prstGeom>
          <a:noFill/>
          <a:ln>
            <a:noFill/>
          </a:ln>
        </p:spPr>
      </p:pic>
      <p:sp>
        <p:nvSpPr>
          <p:cNvPr id="882" name="Google Shape;882;p64"/>
          <p:cNvSpPr txBox="1"/>
          <p:nvPr/>
        </p:nvSpPr>
        <p:spPr>
          <a:xfrm>
            <a:off x="3543253" y="1307886"/>
            <a:ext cx="10612437" cy="4057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Domyślnie dane dla wykresów liniowych są interpolowane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86" name="Shape 886"/>
        <p:cNvGrpSpPr/>
        <p:nvPr/>
      </p:nvGrpSpPr>
      <p:grpSpPr>
        <a:xfrm>
          <a:off x="0" y="0"/>
          <a:ext cx="0" cy="0"/>
          <a:chOff x="0" y="0"/>
          <a:chExt cx="0" cy="0"/>
        </a:xfrm>
      </p:grpSpPr>
      <p:sp>
        <p:nvSpPr>
          <p:cNvPr id="887" name="Google Shape;887;p65"/>
          <p:cNvSpPr/>
          <p:nvPr/>
        </p:nvSpPr>
        <p:spPr>
          <a:xfrm>
            <a:off x="11564986" y="-3282418"/>
            <a:ext cx="7027814" cy="6254754"/>
          </a:xfrm>
          <a:custGeom>
            <a:rect b="b" l="l" r="r" t="t"/>
            <a:pathLst>
              <a:path extrusionOk="0" h="6254754" w="7027814">
                <a:moveTo>
                  <a:pt x="0" y="0"/>
                </a:moveTo>
                <a:lnTo>
                  <a:pt x="7027814" y="0"/>
                </a:lnTo>
                <a:lnTo>
                  <a:pt x="7027814" y="6254755"/>
                </a:lnTo>
                <a:lnTo>
                  <a:pt x="0" y="625475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65"/>
          <p:cNvSpPr/>
          <p:nvPr/>
        </p:nvSpPr>
        <p:spPr>
          <a:xfrm rot="9490257">
            <a:off x="7989172" y="8611142"/>
            <a:ext cx="2546291" cy="2412611"/>
          </a:xfrm>
          <a:custGeom>
            <a:rect b="b" l="l" r="r" t="t"/>
            <a:pathLst>
              <a:path extrusionOk="0" h="2412611" w="2546291">
                <a:moveTo>
                  <a:pt x="0" y="0"/>
                </a:moveTo>
                <a:lnTo>
                  <a:pt x="2546291" y="0"/>
                </a:lnTo>
                <a:lnTo>
                  <a:pt x="2546291" y="2412611"/>
                </a:lnTo>
                <a:lnTo>
                  <a:pt x="0" y="24126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65"/>
          <p:cNvSpPr/>
          <p:nvPr/>
        </p:nvSpPr>
        <p:spPr>
          <a:xfrm rot="6148233">
            <a:off x="12976018" y="3273608"/>
            <a:ext cx="6861060" cy="6560888"/>
          </a:xfrm>
          <a:custGeom>
            <a:rect b="b" l="l" r="r" t="t"/>
            <a:pathLst>
              <a:path extrusionOk="0" h="6560888" w="6861060">
                <a:moveTo>
                  <a:pt x="0" y="0"/>
                </a:moveTo>
                <a:lnTo>
                  <a:pt x="6861060" y="0"/>
                </a:lnTo>
                <a:lnTo>
                  <a:pt x="6861060" y="6560888"/>
                </a:lnTo>
                <a:lnTo>
                  <a:pt x="0" y="65608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90" name="Google Shape;890;p65"/>
          <p:cNvGrpSpPr/>
          <p:nvPr/>
        </p:nvGrpSpPr>
        <p:grpSpPr>
          <a:xfrm>
            <a:off x="274193" y="137503"/>
            <a:ext cx="16285299" cy="872147"/>
            <a:chOff x="0" y="-85725"/>
            <a:chExt cx="21713732" cy="1162862"/>
          </a:xfrm>
        </p:grpSpPr>
        <p:cxnSp>
          <p:nvCxnSpPr>
            <p:cNvPr id="891" name="Google Shape;891;p65"/>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892" name="Google Shape;892;p65"/>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Ticks, Labels, Legends</a:t>
              </a:r>
              <a:endParaRPr/>
            </a:p>
          </p:txBody>
        </p:sp>
      </p:grpSp>
      <p:sp>
        <p:nvSpPr>
          <p:cNvPr id="893" name="Google Shape;893;p65"/>
          <p:cNvSpPr/>
          <p:nvPr/>
        </p:nvSpPr>
        <p:spPr>
          <a:xfrm>
            <a:off x="274193" y="1258042"/>
            <a:ext cx="8501255" cy="8882135"/>
          </a:xfrm>
          <a:custGeom>
            <a:rect b="b" l="l" r="r" t="t"/>
            <a:pathLst>
              <a:path extrusionOk="0" h="8882135" w="8501255">
                <a:moveTo>
                  <a:pt x="0" y="0"/>
                </a:moveTo>
                <a:lnTo>
                  <a:pt x="8501254" y="0"/>
                </a:lnTo>
                <a:lnTo>
                  <a:pt x="8501254" y="8882135"/>
                </a:lnTo>
                <a:lnTo>
                  <a:pt x="0" y="8882135"/>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65"/>
          <p:cNvSpPr/>
          <p:nvPr/>
        </p:nvSpPr>
        <p:spPr>
          <a:xfrm>
            <a:off x="8870334" y="1400513"/>
            <a:ext cx="9417666" cy="8250876"/>
          </a:xfrm>
          <a:custGeom>
            <a:rect b="b" l="l" r="r" t="t"/>
            <a:pathLst>
              <a:path extrusionOk="0" h="8250876" w="9417666">
                <a:moveTo>
                  <a:pt x="0" y="0"/>
                </a:moveTo>
                <a:lnTo>
                  <a:pt x="9417666" y="0"/>
                </a:lnTo>
                <a:lnTo>
                  <a:pt x="9417666" y="8250876"/>
                </a:lnTo>
                <a:lnTo>
                  <a:pt x="0" y="8250876"/>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98" name="Shape 898"/>
        <p:cNvGrpSpPr/>
        <p:nvPr/>
      </p:nvGrpSpPr>
      <p:grpSpPr>
        <a:xfrm>
          <a:off x="0" y="0"/>
          <a:ext cx="0" cy="0"/>
          <a:chOff x="0" y="0"/>
          <a:chExt cx="0" cy="0"/>
        </a:xfrm>
      </p:grpSpPr>
      <p:sp>
        <p:nvSpPr>
          <p:cNvPr id="899" name="Google Shape;899;p66"/>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66"/>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1" name="Google Shape;901;p66"/>
          <p:cNvGrpSpPr/>
          <p:nvPr/>
        </p:nvGrpSpPr>
        <p:grpSpPr>
          <a:xfrm>
            <a:off x="274193" y="137503"/>
            <a:ext cx="16285299" cy="872147"/>
            <a:chOff x="0" y="-85725"/>
            <a:chExt cx="21713732" cy="1162862"/>
          </a:xfrm>
        </p:grpSpPr>
        <p:cxnSp>
          <p:nvCxnSpPr>
            <p:cNvPr id="902" name="Google Shape;902;p66"/>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03" name="Google Shape;903;p66"/>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Zapisywanie do pliku</a:t>
              </a:r>
              <a:endParaRPr/>
            </a:p>
          </p:txBody>
        </p:sp>
      </p:grpSp>
      <p:sp>
        <p:nvSpPr>
          <p:cNvPr id="904" name="Google Shape;904;p66"/>
          <p:cNvSpPr/>
          <p:nvPr/>
        </p:nvSpPr>
        <p:spPr>
          <a:xfrm>
            <a:off x="8416843" y="1666205"/>
            <a:ext cx="9518966" cy="8203737"/>
          </a:xfrm>
          <a:custGeom>
            <a:rect b="b" l="l" r="r" t="t"/>
            <a:pathLst>
              <a:path extrusionOk="0" h="8203737" w="9518966">
                <a:moveTo>
                  <a:pt x="0" y="0"/>
                </a:moveTo>
                <a:lnTo>
                  <a:pt x="9518965" y="0"/>
                </a:lnTo>
                <a:lnTo>
                  <a:pt x="9518965" y="8203738"/>
                </a:lnTo>
                <a:lnTo>
                  <a:pt x="0" y="8203738"/>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66"/>
          <p:cNvSpPr txBox="1"/>
          <p:nvPr/>
        </p:nvSpPr>
        <p:spPr>
          <a:xfrm>
            <a:off x="274193" y="1333638"/>
            <a:ext cx="8299199" cy="16630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Do zapisywania wykresów w zewnętrznych plikach służy funkcja </a:t>
            </a:r>
            <a:r>
              <a:rPr lang="en-US" sz="2400">
                <a:solidFill>
                  <a:srgbClr val="38B6FF"/>
                </a:solidFill>
                <a:latin typeface="Emblema One"/>
                <a:ea typeface="Emblema One"/>
                <a:cs typeface="Emblema One"/>
                <a:sym typeface="Emblema One"/>
              </a:rPr>
              <a:t>plt.savefig()</a:t>
            </a:r>
            <a:r>
              <a:rPr lang="en-US" sz="2400">
                <a:solidFill>
                  <a:srgbClr val="FFFFFF"/>
                </a:solidFill>
                <a:latin typeface="Emblema One"/>
                <a:ea typeface="Emblema One"/>
                <a:cs typeface="Emblema One"/>
                <a:sym typeface="Emblema One"/>
              </a:rPr>
              <a:t>, która pozwala na zapisywanie w różnych formatach</a:t>
            </a:r>
            <a:endParaRPr/>
          </a:p>
        </p:txBody>
      </p:sp>
      <p:pic>
        <p:nvPicPr>
          <p:cNvPr id="906" name="Google Shape;906;p66"/>
          <p:cNvPicPr preferRelativeResize="0"/>
          <p:nvPr/>
        </p:nvPicPr>
        <p:blipFill rotWithShape="1">
          <a:blip r:embed="rId6">
            <a:alphaModFix/>
          </a:blip>
          <a:srcRect b="0" l="0" r="0" t="0"/>
          <a:stretch/>
        </p:blipFill>
        <p:spPr>
          <a:xfrm rot="-1711419">
            <a:off x="7213544" y="2128941"/>
            <a:ext cx="1614037" cy="17355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910" name="Shape 910"/>
        <p:cNvGrpSpPr/>
        <p:nvPr/>
      </p:nvGrpSpPr>
      <p:grpSpPr>
        <a:xfrm>
          <a:off x="0" y="0"/>
          <a:ext cx="0" cy="0"/>
          <a:chOff x="0" y="0"/>
          <a:chExt cx="0" cy="0"/>
        </a:xfrm>
      </p:grpSpPr>
      <p:sp>
        <p:nvSpPr>
          <p:cNvPr id="911" name="Google Shape;911;p67"/>
          <p:cNvSpPr/>
          <p:nvPr/>
        </p:nvSpPr>
        <p:spPr>
          <a:xfrm rot="1298824">
            <a:off x="12555249" y="4939834"/>
            <a:ext cx="6575294" cy="7268784"/>
          </a:xfrm>
          <a:custGeom>
            <a:rect b="b" l="l" r="r" t="t"/>
            <a:pathLst>
              <a:path extrusionOk="0" h="7268784" w="6575294">
                <a:moveTo>
                  <a:pt x="0" y="0"/>
                </a:moveTo>
                <a:lnTo>
                  <a:pt x="6575295" y="0"/>
                </a:lnTo>
                <a:lnTo>
                  <a:pt x="6575295" y="7268784"/>
                </a:lnTo>
                <a:lnTo>
                  <a:pt x="0" y="7268784"/>
                </a:lnTo>
                <a:lnTo>
                  <a:pt x="0" y="0"/>
                </a:lnTo>
                <a:close/>
              </a:path>
            </a:pathLst>
          </a:custGeom>
          <a:blipFill rotWithShape="1">
            <a:blip r:embed="rId3">
              <a:alphaModFix/>
            </a:blip>
            <a:stretch>
              <a:fillRect b="-1173" l="0" r="-3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67"/>
          <p:cNvSpPr/>
          <p:nvPr/>
        </p:nvSpPr>
        <p:spPr>
          <a:xfrm rot="-2715964">
            <a:off x="8597713" y="7771526"/>
            <a:ext cx="1844500" cy="1747664"/>
          </a:xfrm>
          <a:custGeom>
            <a:rect b="b" l="l" r="r" t="t"/>
            <a:pathLst>
              <a:path extrusionOk="0" h="1747664" w="1844500">
                <a:moveTo>
                  <a:pt x="0" y="0"/>
                </a:moveTo>
                <a:lnTo>
                  <a:pt x="1844500" y="0"/>
                </a:lnTo>
                <a:lnTo>
                  <a:pt x="1844500" y="1747664"/>
                </a:lnTo>
                <a:lnTo>
                  <a:pt x="0" y="17476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67"/>
          <p:cNvSpPr/>
          <p:nvPr/>
        </p:nvSpPr>
        <p:spPr>
          <a:xfrm rot="-3378125">
            <a:off x="12070219" y="-1362141"/>
            <a:ext cx="4943405" cy="5723190"/>
          </a:xfrm>
          <a:custGeom>
            <a:rect b="b" l="l" r="r" t="t"/>
            <a:pathLst>
              <a:path extrusionOk="0" h="5723190" w="4943405">
                <a:moveTo>
                  <a:pt x="0" y="0"/>
                </a:moveTo>
                <a:lnTo>
                  <a:pt x="4943405" y="0"/>
                </a:lnTo>
                <a:lnTo>
                  <a:pt x="4943405" y="5723190"/>
                </a:lnTo>
                <a:lnTo>
                  <a:pt x="0" y="5723190"/>
                </a:lnTo>
                <a:lnTo>
                  <a:pt x="0" y="0"/>
                </a:lnTo>
                <a:close/>
              </a:path>
            </a:pathLst>
          </a:custGeom>
          <a:blipFill rotWithShape="1">
            <a:blip r:embed="rId5">
              <a:alphaModFix amt="52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14" name="Google Shape;914;p67"/>
          <p:cNvGrpSpPr/>
          <p:nvPr/>
        </p:nvGrpSpPr>
        <p:grpSpPr>
          <a:xfrm>
            <a:off x="274193" y="137503"/>
            <a:ext cx="16285299" cy="872147"/>
            <a:chOff x="0" y="-85725"/>
            <a:chExt cx="21713732" cy="1162862"/>
          </a:xfrm>
        </p:grpSpPr>
        <p:cxnSp>
          <p:nvCxnSpPr>
            <p:cNvPr id="915" name="Google Shape;915;p67"/>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16" name="Google Shape;916;p67"/>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Wykresy liniowe</a:t>
              </a:r>
              <a:endParaRPr/>
            </a:p>
          </p:txBody>
        </p:sp>
      </p:grpSp>
      <p:sp>
        <p:nvSpPr>
          <p:cNvPr id="917" name="Google Shape;917;p67"/>
          <p:cNvSpPr/>
          <p:nvPr/>
        </p:nvSpPr>
        <p:spPr>
          <a:xfrm>
            <a:off x="274193" y="2165784"/>
            <a:ext cx="8797738" cy="7092516"/>
          </a:xfrm>
          <a:custGeom>
            <a:rect b="b" l="l" r="r" t="t"/>
            <a:pathLst>
              <a:path extrusionOk="0" h="7092516" w="8797738">
                <a:moveTo>
                  <a:pt x="0" y="0"/>
                </a:moveTo>
                <a:lnTo>
                  <a:pt x="8797737" y="0"/>
                </a:lnTo>
                <a:lnTo>
                  <a:pt x="8797737" y="7092516"/>
                </a:lnTo>
                <a:lnTo>
                  <a:pt x="0" y="709251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67"/>
          <p:cNvSpPr/>
          <p:nvPr/>
        </p:nvSpPr>
        <p:spPr>
          <a:xfrm>
            <a:off x="9697811" y="2165784"/>
            <a:ext cx="7871462" cy="7092516"/>
          </a:xfrm>
          <a:custGeom>
            <a:rect b="b" l="l" r="r" t="t"/>
            <a:pathLst>
              <a:path extrusionOk="0" h="7092516" w="7871462">
                <a:moveTo>
                  <a:pt x="0" y="0"/>
                </a:moveTo>
                <a:lnTo>
                  <a:pt x="7871462" y="0"/>
                </a:lnTo>
                <a:lnTo>
                  <a:pt x="7871462" y="7092516"/>
                </a:lnTo>
                <a:lnTo>
                  <a:pt x="0" y="709251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67"/>
          <p:cNvSpPr txBox="1"/>
          <p:nvPr/>
        </p:nvSpPr>
        <p:spPr>
          <a:xfrm>
            <a:off x="274193" y="1063209"/>
            <a:ext cx="18013807"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38B6FF"/>
                </a:solidFill>
                <a:latin typeface="Emblema One"/>
                <a:ea typeface="Emblema One"/>
                <a:cs typeface="Emblema One"/>
                <a:sym typeface="Emblema One"/>
              </a:rPr>
              <a:t>Series</a:t>
            </a:r>
            <a:r>
              <a:rPr lang="en-US" sz="2400">
                <a:solidFill>
                  <a:srgbClr val="FFFFFF"/>
                </a:solidFill>
                <a:latin typeface="Emblema One"/>
                <a:ea typeface="Emblema One"/>
                <a:cs typeface="Emblema One"/>
                <a:sym typeface="Emblema One"/>
              </a:rPr>
              <a:t> oraz </a:t>
            </a:r>
            <a:r>
              <a:rPr lang="en-US" sz="2400">
                <a:solidFill>
                  <a:srgbClr val="38B6FF"/>
                </a:solidFill>
                <a:latin typeface="Emblema One"/>
                <a:ea typeface="Emblema One"/>
                <a:cs typeface="Emblema One"/>
                <a:sym typeface="Emblema One"/>
              </a:rPr>
              <a:t>DataFrame</a:t>
            </a:r>
            <a:r>
              <a:rPr lang="en-US" sz="2400">
                <a:solidFill>
                  <a:srgbClr val="FFFFFF"/>
                </a:solidFill>
                <a:latin typeface="Emblema One"/>
                <a:ea typeface="Emblema One"/>
                <a:cs typeface="Emblema One"/>
                <a:sym typeface="Emblema One"/>
              </a:rPr>
              <a:t> posiadają wbudowane metody </a:t>
            </a:r>
            <a:r>
              <a:rPr lang="en-US" sz="2400">
                <a:solidFill>
                  <a:srgbClr val="38B6FF"/>
                </a:solidFill>
                <a:latin typeface="Emblema One"/>
                <a:ea typeface="Emblema One"/>
                <a:cs typeface="Emblema One"/>
                <a:sym typeface="Emblema One"/>
              </a:rPr>
              <a:t>plot()</a:t>
            </a:r>
            <a:r>
              <a:rPr lang="en-US" sz="2400">
                <a:solidFill>
                  <a:srgbClr val="FFFFFF"/>
                </a:solidFill>
                <a:latin typeface="Emblema One"/>
                <a:ea typeface="Emblema One"/>
                <a:cs typeface="Emblema One"/>
                <a:sym typeface="Emblema One"/>
              </a:rPr>
              <a:t>, które domyślnie generują wykresy liniowe.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23" name="Shape 923"/>
        <p:cNvGrpSpPr/>
        <p:nvPr/>
      </p:nvGrpSpPr>
      <p:grpSpPr>
        <a:xfrm>
          <a:off x="0" y="0"/>
          <a:ext cx="0" cy="0"/>
          <a:chOff x="0" y="0"/>
          <a:chExt cx="0" cy="0"/>
        </a:xfrm>
      </p:grpSpPr>
      <p:sp>
        <p:nvSpPr>
          <p:cNvPr id="924" name="Google Shape;924;p68"/>
          <p:cNvSpPr/>
          <p:nvPr/>
        </p:nvSpPr>
        <p:spPr>
          <a:xfrm>
            <a:off x="11564986" y="-3282418"/>
            <a:ext cx="7027814" cy="6254754"/>
          </a:xfrm>
          <a:custGeom>
            <a:rect b="b" l="l" r="r" t="t"/>
            <a:pathLst>
              <a:path extrusionOk="0" h="6254754" w="7027814">
                <a:moveTo>
                  <a:pt x="0" y="0"/>
                </a:moveTo>
                <a:lnTo>
                  <a:pt x="7027814" y="0"/>
                </a:lnTo>
                <a:lnTo>
                  <a:pt x="7027814" y="6254755"/>
                </a:lnTo>
                <a:lnTo>
                  <a:pt x="0" y="625475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68"/>
          <p:cNvSpPr/>
          <p:nvPr/>
        </p:nvSpPr>
        <p:spPr>
          <a:xfrm rot="9490257">
            <a:off x="7989172" y="8611142"/>
            <a:ext cx="2546291" cy="2412611"/>
          </a:xfrm>
          <a:custGeom>
            <a:rect b="b" l="l" r="r" t="t"/>
            <a:pathLst>
              <a:path extrusionOk="0" h="2412611" w="2546291">
                <a:moveTo>
                  <a:pt x="0" y="0"/>
                </a:moveTo>
                <a:lnTo>
                  <a:pt x="2546291" y="0"/>
                </a:lnTo>
                <a:lnTo>
                  <a:pt x="2546291" y="2412611"/>
                </a:lnTo>
                <a:lnTo>
                  <a:pt x="0" y="24126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68"/>
          <p:cNvSpPr/>
          <p:nvPr/>
        </p:nvSpPr>
        <p:spPr>
          <a:xfrm rot="6148233">
            <a:off x="12976018" y="3273608"/>
            <a:ext cx="6861060" cy="6560888"/>
          </a:xfrm>
          <a:custGeom>
            <a:rect b="b" l="l" r="r" t="t"/>
            <a:pathLst>
              <a:path extrusionOk="0" h="6560888" w="6861060">
                <a:moveTo>
                  <a:pt x="0" y="0"/>
                </a:moveTo>
                <a:lnTo>
                  <a:pt x="6861060" y="0"/>
                </a:lnTo>
                <a:lnTo>
                  <a:pt x="6861060" y="6560888"/>
                </a:lnTo>
                <a:lnTo>
                  <a:pt x="0" y="65608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27" name="Google Shape;927;p68"/>
          <p:cNvGrpSpPr/>
          <p:nvPr/>
        </p:nvGrpSpPr>
        <p:grpSpPr>
          <a:xfrm>
            <a:off x="274193" y="137503"/>
            <a:ext cx="16285299" cy="872147"/>
            <a:chOff x="0" y="-85725"/>
            <a:chExt cx="21713732" cy="1162862"/>
          </a:xfrm>
        </p:grpSpPr>
        <p:cxnSp>
          <p:nvCxnSpPr>
            <p:cNvPr id="928" name="Google Shape;928;p68"/>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29" name="Google Shape;929;p68"/>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Wykresy kolumnowe</a:t>
              </a:r>
              <a:endParaRPr/>
            </a:p>
          </p:txBody>
        </p:sp>
      </p:grpSp>
      <p:sp>
        <p:nvSpPr>
          <p:cNvPr id="930" name="Google Shape;930;p68"/>
          <p:cNvSpPr/>
          <p:nvPr/>
        </p:nvSpPr>
        <p:spPr>
          <a:xfrm>
            <a:off x="304800" y="2077156"/>
            <a:ext cx="8839200" cy="7311067"/>
          </a:xfrm>
          <a:custGeom>
            <a:rect b="b" l="l" r="r" t="t"/>
            <a:pathLst>
              <a:path extrusionOk="0" h="7311067" w="8839200">
                <a:moveTo>
                  <a:pt x="0" y="0"/>
                </a:moveTo>
                <a:lnTo>
                  <a:pt x="8839200" y="0"/>
                </a:lnTo>
                <a:lnTo>
                  <a:pt x="8839200" y="7311067"/>
                </a:lnTo>
                <a:lnTo>
                  <a:pt x="0" y="7311067"/>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68"/>
          <p:cNvSpPr/>
          <p:nvPr/>
        </p:nvSpPr>
        <p:spPr>
          <a:xfrm>
            <a:off x="9448800" y="2077156"/>
            <a:ext cx="8580654" cy="7311067"/>
          </a:xfrm>
          <a:custGeom>
            <a:rect b="b" l="l" r="r" t="t"/>
            <a:pathLst>
              <a:path extrusionOk="0" h="7311067" w="8580654">
                <a:moveTo>
                  <a:pt x="0" y="0"/>
                </a:moveTo>
                <a:lnTo>
                  <a:pt x="8580654" y="0"/>
                </a:lnTo>
                <a:lnTo>
                  <a:pt x="8580654" y="7311067"/>
                </a:lnTo>
                <a:lnTo>
                  <a:pt x="0" y="7311067"/>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68"/>
          <p:cNvSpPr txBox="1"/>
          <p:nvPr/>
        </p:nvSpPr>
        <p:spPr>
          <a:xfrm>
            <a:off x="304800" y="1118941"/>
            <a:ext cx="18288000"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Wykres liniowy na kolumnowy można zmienić poprzez przekazanie poprawnej wartości do atrybutu </a:t>
            </a:r>
            <a:r>
              <a:rPr lang="en-US" sz="2400">
                <a:solidFill>
                  <a:srgbClr val="38B6FF"/>
                </a:solidFill>
                <a:latin typeface="Emblema One"/>
                <a:ea typeface="Emblema One"/>
                <a:cs typeface="Emblema One"/>
                <a:sym typeface="Emblema One"/>
              </a:rPr>
              <a:t>kind </a:t>
            </a:r>
            <a:r>
              <a:rPr lang="en-US" sz="2400">
                <a:solidFill>
                  <a:srgbClr val="FFFFFF"/>
                </a:solidFill>
                <a:latin typeface="Emblema One"/>
                <a:ea typeface="Emblema One"/>
                <a:cs typeface="Emblema One"/>
                <a:sym typeface="Emblema One"/>
              </a:rPr>
              <a:t>metody </a:t>
            </a:r>
            <a:r>
              <a:rPr lang="en-US" sz="2400">
                <a:solidFill>
                  <a:srgbClr val="38B6FF"/>
                </a:solidFill>
                <a:latin typeface="Emblema One"/>
                <a:ea typeface="Emblema One"/>
                <a:cs typeface="Emblema One"/>
                <a:sym typeface="Emblema One"/>
              </a:rPr>
              <a:t>plot()</a:t>
            </a:r>
            <a:r>
              <a:rPr lang="en-US" sz="2400">
                <a:solidFill>
                  <a:srgbClr val="FFFFFF"/>
                </a:solidFill>
                <a:latin typeface="Emblema One"/>
                <a:ea typeface="Emblema One"/>
                <a:cs typeface="Emblema One"/>
                <a:sym typeface="Emblema One"/>
              </a:rPr>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36" name="Shape 936"/>
        <p:cNvGrpSpPr/>
        <p:nvPr/>
      </p:nvGrpSpPr>
      <p:grpSpPr>
        <a:xfrm>
          <a:off x="0" y="0"/>
          <a:ext cx="0" cy="0"/>
          <a:chOff x="0" y="0"/>
          <a:chExt cx="0" cy="0"/>
        </a:xfrm>
      </p:grpSpPr>
      <p:sp>
        <p:nvSpPr>
          <p:cNvPr id="937" name="Google Shape;937;p69"/>
          <p:cNvSpPr/>
          <p:nvPr/>
        </p:nvSpPr>
        <p:spPr>
          <a:xfrm rot="-10094169">
            <a:off x="-2768217" y="5870308"/>
            <a:ext cx="6176663" cy="5906434"/>
          </a:xfrm>
          <a:custGeom>
            <a:rect b="b" l="l" r="r" t="t"/>
            <a:pathLst>
              <a:path extrusionOk="0" h="5906434" w="6176663">
                <a:moveTo>
                  <a:pt x="0" y="0"/>
                </a:moveTo>
                <a:lnTo>
                  <a:pt x="6176663" y="0"/>
                </a:lnTo>
                <a:lnTo>
                  <a:pt x="6176663" y="5906433"/>
                </a:lnTo>
                <a:lnTo>
                  <a:pt x="0" y="590643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69"/>
          <p:cNvSpPr/>
          <p:nvPr/>
        </p:nvSpPr>
        <p:spPr>
          <a:xfrm rot="9440951">
            <a:off x="-957979" y="335262"/>
            <a:ext cx="2207918" cy="2092002"/>
          </a:xfrm>
          <a:custGeom>
            <a:rect b="b" l="l" r="r" t="t"/>
            <a:pathLst>
              <a:path extrusionOk="0" h="2092002" w="2207918">
                <a:moveTo>
                  <a:pt x="0" y="0"/>
                </a:moveTo>
                <a:lnTo>
                  <a:pt x="2207919" y="0"/>
                </a:lnTo>
                <a:lnTo>
                  <a:pt x="2207919" y="2092002"/>
                </a:lnTo>
                <a:lnTo>
                  <a:pt x="0" y="2092002"/>
                </a:lnTo>
                <a:lnTo>
                  <a:pt x="0" y="0"/>
                </a:lnTo>
                <a:close/>
              </a:path>
            </a:pathLst>
          </a:custGeom>
          <a:blipFill rotWithShape="1">
            <a:blip r:embed="rId4">
              <a:alphaModFix amt="7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39" name="Google Shape;939;p69"/>
          <p:cNvGrpSpPr/>
          <p:nvPr/>
        </p:nvGrpSpPr>
        <p:grpSpPr>
          <a:xfrm>
            <a:off x="274193" y="137503"/>
            <a:ext cx="16285299" cy="872147"/>
            <a:chOff x="0" y="-85725"/>
            <a:chExt cx="21713732" cy="1162862"/>
          </a:xfrm>
        </p:grpSpPr>
        <p:cxnSp>
          <p:nvCxnSpPr>
            <p:cNvPr id="940" name="Google Shape;940;p69"/>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41" name="Google Shape;941;p69"/>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Histograms and Density Plots</a:t>
              </a:r>
              <a:endParaRPr/>
            </a:p>
          </p:txBody>
        </p:sp>
      </p:grpSp>
      <p:sp>
        <p:nvSpPr>
          <p:cNvPr id="942" name="Google Shape;942;p69"/>
          <p:cNvSpPr/>
          <p:nvPr/>
        </p:nvSpPr>
        <p:spPr>
          <a:xfrm>
            <a:off x="266232" y="3162695"/>
            <a:ext cx="8064713" cy="7124305"/>
          </a:xfrm>
          <a:custGeom>
            <a:rect b="b" l="l" r="r" t="t"/>
            <a:pathLst>
              <a:path extrusionOk="0" h="7124305" w="8064713">
                <a:moveTo>
                  <a:pt x="0" y="0"/>
                </a:moveTo>
                <a:lnTo>
                  <a:pt x="8064713" y="0"/>
                </a:lnTo>
                <a:lnTo>
                  <a:pt x="8064713" y="7124305"/>
                </a:lnTo>
                <a:lnTo>
                  <a:pt x="0" y="7124305"/>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69"/>
          <p:cNvSpPr/>
          <p:nvPr/>
        </p:nvSpPr>
        <p:spPr>
          <a:xfrm>
            <a:off x="8635716" y="1147991"/>
            <a:ext cx="9652284" cy="7124305"/>
          </a:xfrm>
          <a:custGeom>
            <a:rect b="b" l="l" r="r" t="t"/>
            <a:pathLst>
              <a:path extrusionOk="0" h="7124305" w="9652284">
                <a:moveTo>
                  <a:pt x="0" y="0"/>
                </a:moveTo>
                <a:lnTo>
                  <a:pt x="9652284" y="0"/>
                </a:lnTo>
                <a:lnTo>
                  <a:pt x="9652284" y="7124305"/>
                </a:lnTo>
                <a:lnTo>
                  <a:pt x="0" y="7124305"/>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69"/>
          <p:cNvSpPr txBox="1"/>
          <p:nvPr/>
        </p:nvSpPr>
        <p:spPr>
          <a:xfrm>
            <a:off x="274193" y="981075"/>
            <a:ext cx="8142650" cy="20821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38B6FF"/>
                </a:solidFill>
                <a:latin typeface="Emblema One"/>
                <a:ea typeface="Emblema One"/>
                <a:cs typeface="Emblema One"/>
                <a:sym typeface="Emblema One"/>
              </a:rPr>
              <a:t>Histogram </a:t>
            </a:r>
            <a:r>
              <a:rPr lang="en-US" sz="2400">
                <a:solidFill>
                  <a:srgbClr val="FFFFFF"/>
                </a:solidFill>
                <a:latin typeface="Emblema One"/>
                <a:ea typeface="Emblema One"/>
                <a:cs typeface="Emblema One"/>
                <a:sym typeface="Emblema One"/>
              </a:rPr>
              <a:t>to graficzna reprezentacja danych, powszechnie stosowana do wizualizacji rozkładu danych liczbowych. Przydziela on dane numeryczne do tzw “koszyków”.</a:t>
            </a:r>
            <a:endParaRPr/>
          </a:p>
        </p:txBody>
      </p:sp>
      <p:sp>
        <p:nvSpPr>
          <p:cNvPr id="945" name="Google Shape;945;p69"/>
          <p:cNvSpPr txBox="1"/>
          <p:nvPr/>
        </p:nvSpPr>
        <p:spPr>
          <a:xfrm>
            <a:off x="9512175" y="8348496"/>
            <a:ext cx="8146399"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38B6FF"/>
                </a:solidFill>
                <a:latin typeface="Emblema One"/>
                <a:ea typeface="Emblema One"/>
                <a:cs typeface="Emblema One"/>
                <a:sym typeface="Emblema One"/>
              </a:rPr>
              <a:t>Density Plot</a:t>
            </a:r>
            <a:r>
              <a:rPr lang="en-US" sz="2400">
                <a:solidFill>
                  <a:srgbClr val="FFFFFF"/>
                </a:solidFill>
                <a:latin typeface="Emblema One"/>
                <a:ea typeface="Emblema One"/>
                <a:cs typeface="Emblema One"/>
                <a:sym typeface="Emblema One"/>
              </a:rPr>
              <a:t> - wykres pokazujący prawdopodobieństwo uzyskania danych wartości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949" name="Shape 949"/>
        <p:cNvGrpSpPr/>
        <p:nvPr/>
      </p:nvGrpSpPr>
      <p:grpSpPr>
        <a:xfrm>
          <a:off x="0" y="0"/>
          <a:ext cx="0" cy="0"/>
          <a:chOff x="0" y="0"/>
          <a:chExt cx="0" cy="0"/>
        </a:xfrm>
      </p:grpSpPr>
      <p:sp>
        <p:nvSpPr>
          <p:cNvPr id="950" name="Google Shape;950;p70"/>
          <p:cNvSpPr/>
          <p:nvPr/>
        </p:nvSpPr>
        <p:spPr>
          <a:xfrm rot="4494633">
            <a:off x="737717" y="7024205"/>
            <a:ext cx="2605188" cy="2468415"/>
          </a:xfrm>
          <a:custGeom>
            <a:rect b="b" l="l" r="r" t="t"/>
            <a:pathLst>
              <a:path extrusionOk="0" h="2468415" w="2605188">
                <a:moveTo>
                  <a:pt x="0" y="0"/>
                </a:moveTo>
                <a:lnTo>
                  <a:pt x="2605187" y="0"/>
                </a:lnTo>
                <a:lnTo>
                  <a:pt x="2605187" y="2468415"/>
                </a:lnTo>
                <a:lnTo>
                  <a:pt x="0" y="246841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70"/>
          <p:cNvSpPr/>
          <p:nvPr/>
        </p:nvSpPr>
        <p:spPr>
          <a:xfrm>
            <a:off x="-1213644" y="-550315"/>
            <a:ext cx="5225712" cy="4650884"/>
          </a:xfrm>
          <a:custGeom>
            <a:rect b="b" l="l" r="r" t="t"/>
            <a:pathLst>
              <a:path extrusionOk="0" h="4650884" w="5225712">
                <a:moveTo>
                  <a:pt x="0" y="0"/>
                </a:moveTo>
                <a:lnTo>
                  <a:pt x="5225712" y="0"/>
                </a:lnTo>
                <a:lnTo>
                  <a:pt x="5225712" y="4650884"/>
                </a:lnTo>
                <a:lnTo>
                  <a:pt x="0" y="4650884"/>
                </a:lnTo>
                <a:lnTo>
                  <a:pt x="0" y="0"/>
                </a:lnTo>
                <a:close/>
              </a:path>
            </a:pathLst>
          </a:custGeom>
          <a:blipFill rotWithShape="1">
            <a:blip r:embed="rId4">
              <a:alphaModFix amt="64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70"/>
          <p:cNvSpPr/>
          <p:nvPr/>
        </p:nvSpPr>
        <p:spPr>
          <a:xfrm rot="313119">
            <a:off x="3291026" y="3087831"/>
            <a:ext cx="5693252" cy="5444172"/>
          </a:xfrm>
          <a:custGeom>
            <a:rect b="b" l="l" r="r" t="t"/>
            <a:pathLst>
              <a:path extrusionOk="0" h="5444172" w="5693252">
                <a:moveTo>
                  <a:pt x="0" y="0"/>
                </a:moveTo>
                <a:lnTo>
                  <a:pt x="5693252" y="0"/>
                </a:lnTo>
                <a:lnTo>
                  <a:pt x="5693252" y="5444173"/>
                </a:lnTo>
                <a:lnTo>
                  <a:pt x="0" y="544417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53" name="Google Shape;953;p70"/>
          <p:cNvGrpSpPr/>
          <p:nvPr/>
        </p:nvGrpSpPr>
        <p:grpSpPr>
          <a:xfrm>
            <a:off x="274193" y="137503"/>
            <a:ext cx="16285299" cy="872147"/>
            <a:chOff x="0" y="-85725"/>
            <a:chExt cx="21713732" cy="1162862"/>
          </a:xfrm>
        </p:grpSpPr>
        <p:cxnSp>
          <p:nvCxnSpPr>
            <p:cNvPr id="954" name="Google Shape;954;p70"/>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55" name="Google Shape;955;p70"/>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Matplotlib - Wykres punktowy</a:t>
              </a:r>
              <a:endParaRPr/>
            </a:p>
          </p:txBody>
        </p:sp>
      </p:grpSp>
      <p:sp>
        <p:nvSpPr>
          <p:cNvPr id="956" name="Google Shape;956;p70"/>
          <p:cNvSpPr/>
          <p:nvPr/>
        </p:nvSpPr>
        <p:spPr>
          <a:xfrm>
            <a:off x="4235004" y="2016082"/>
            <a:ext cx="9817992" cy="7898943"/>
          </a:xfrm>
          <a:custGeom>
            <a:rect b="b" l="l" r="r" t="t"/>
            <a:pathLst>
              <a:path extrusionOk="0" h="7898943" w="9817992">
                <a:moveTo>
                  <a:pt x="0" y="0"/>
                </a:moveTo>
                <a:lnTo>
                  <a:pt x="9817992" y="0"/>
                </a:lnTo>
                <a:lnTo>
                  <a:pt x="9817992" y="7898943"/>
                </a:lnTo>
                <a:lnTo>
                  <a:pt x="0" y="7898943"/>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70"/>
          <p:cNvSpPr txBox="1"/>
          <p:nvPr/>
        </p:nvSpPr>
        <p:spPr>
          <a:xfrm>
            <a:off x="274193" y="1086442"/>
            <a:ext cx="18288000" cy="8248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Funkcja </a:t>
            </a:r>
            <a:r>
              <a:rPr lang="en-US" sz="2400">
                <a:solidFill>
                  <a:srgbClr val="38B6FF"/>
                </a:solidFill>
                <a:latin typeface="Emblema One"/>
                <a:ea typeface="Emblema One"/>
                <a:cs typeface="Emblema One"/>
                <a:sym typeface="Emblema One"/>
              </a:rPr>
              <a:t>scatter()</a:t>
            </a:r>
            <a:r>
              <a:rPr lang="en-US" sz="2400">
                <a:solidFill>
                  <a:srgbClr val="FFFFFF"/>
                </a:solidFill>
                <a:latin typeface="Emblema One"/>
                <a:ea typeface="Emblema One"/>
                <a:cs typeface="Emblema One"/>
                <a:sym typeface="Emblema One"/>
              </a:rPr>
              <a:t> jest używana do wyświetlania danych na wykresie punktowym. Jako dane wejściowe potrzebuje dwie tablice o tej samej wielkości, jedna dla osi x-ów, druga dla osi y-ów.</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61" name="Shape 961"/>
        <p:cNvGrpSpPr/>
        <p:nvPr/>
      </p:nvGrpSpPr>
      <p:grpSpPr>
        <a:xfrm>
          <a:off x="0" y="0"/>
          <a:ext cx="0" cy="0"/>
          <a:chOff x="0" y="0"/>
          <a:chExt cx="0" cy="0"/>
        </a:xfrm>
      </p:grpSpPr>
      <p:sp>
        <p:nvSpPr>
          <p:cNvPr id="962" name="Google Shape;962;p71"/>
          <p:cNvSpPr/>
          <p:nvPr/>
        </p:nvSpPr>
        <p:spPr>
          <a:xfrm rot="-9088749">
            <a:off x="15238549" y="7531796"/>
            <a:ext cx="2440941" cy="2312792"/>
          </a:xfrm>
          <a:custGeom>
            <a:rect b="b" l="l" r="r" t="t"/>
            <a:pathLst>
              <a:path extrusionOk="0" h="2312792" w="2440941">
                <a:moveTo>
                  <a:pt x="0" y="0"/>
                </a:moveTo>
                <a:lnTo>
                  <a:pt x="2440941" y="0"/>
                </a:lnTo>
                <a:lnTo>
                  <a:pt x="2440941" y="2312792"/>
                </a:lnTo>
                <a:lnTo>
                  <a:pt x="0" y="231279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71"/>
          <p:cNvSpPr/>
          <p:nvPr/>
        </p:nvSpPr>
        <p:spPr>
          <a:xfrm rot="313119">
            <a:off x="13667511" y="-2216185"/>
            <a:ext cx="5583018" cy="5338761"/>
          </a:xfrm>
          <a:custGeom>
            <a:rect b="b" l="l" r="r" t="t"/>
            <a:pathLst>
              <a:path extrusionOk="0" h="5338761" w="5583018">
                <a:moveTo>
                  <a:pt x="0" y="0"/>
                </a:moveTo>
                <a:lnTo>
                  <a:pt x="5583018" y="0"/>
                </a:lnTo>
                <a:lnTo>
                  <a:pt x="5583018" y="5338761"/>
                </a:lnTo>
                <a:lnTo>
                  <a:pt x="0" y="5338761"/>
                </a:lnTo>
                <a:lnTo>
                  <a:pt x="0" y="0"/>
                </a:lnTo>
                <a:close/>
              </a:path>
            </a:pathLst>
          </a:custGeom>
          <a:blipFill rotWithShape="1">
            <a:blip r:embed="rId4">
              <a:alphaModFix amt="86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71"/>
          <p:cNvSpPr/>
          <p:nvPr/>
        </p:nvSpPr>
        <p:spPr>
          <a:xfrm rot="1705580">
            <a:off x="-2362671" y="6401890"/>
            <a:ext cx="7824542" cy="6963843"/>
          </a:xfrm>
          <a:custGeom>
            <a:rect b="b" l="l" r="r" t="t"/>
            <a:pathLst>
              <a:path extrusionOk="0" h="6963843" w="7824542">
                <a:moveTo>
                  <a:pt x="0" y="0"/>
                </a:moveTo>
                <a:lnTo>
                  <a:pt x="7824542" y="0"/>
                </a:lnTo>
                <a:lnTo>
                  <a:pt x="7824542" y="6963843"/>
                </a:lnTo>
                <a:lnTo>
                  <a:pt x="0" y="696384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71"/>
          <p:cNvSpPr/>
          <p:nvPr/>
        </p:nvSpPr>
        <p:spPr>
          <a:xfrm rot="6959566">
            <a:off x="-761750" y="523555"/>
            <a:ext cx="2895099" cy="2768439"/>
          </a:xfrm>
          <a:custGeom>
            <a:rect b="b" l="l" r="r" t="t"/>
            <a:pathLst>
              <a:path extrusionOk="0" h="2768439" w="2895099">
                <a:moveTo>
                  <a:pt x="0" y="0"/>
                </a:moveTo>
                <a:lnTo>
                  <a:pt x="2895100" y="0"/>
                </a:lnTo>
                <a:lnTo>
                  <a:pt x="2895100" y="2768439"/>
                </a:lnTo>
                <a:lnTo>
                  <a:pt x="0" y="2768439"/>
                </a:lnTo>
                <a:lnTo>
                  <a:pt x="0" y="0"/>
                </a:lnTo>
                <a:close/>
              </a:path>
            </a:pathLst>
          </a:custGeom>
          <a:blipFill rotWithShape="1">
            <a:blip r:embed="rId4">
              <a:alphaModFix amt="63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6" name="Google Shape;966;p71"/>
          <p:cNvGrpSpPr/>
          <p:nvPr/>
        </p:nvGrpSpPr>
        <p:grpSpPr>
          <a:xfrm>
            <a:off x="274193" y="137503"/>
            <a:ext cx="16285299" cy="872147"/>
            <a:chOff x="0" y="-85725"/>
            <a:chExt cx="21713732" cy="1162862"/>
          </a:xfrm>
        </p:grpSpPr>
        <p:cxnSp>
          <p:nvCxnSpPr>
            <p:cNvPr id="967" name="Google Shape;967;p71"/>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68" name="Google Shape;968;p71"/>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GroupBy</a:t>
              </a:r>
              <a:endParaRPr/>
            </a:p>
          </p:txBody>
        </p:sp>
      </p:grpSp>
      <p:sp>
        <p:nvSpPr>
          <p:cNvPr id="969" name="Google Shape;969;p71"/>
          <p:cNvSpPr/>
          <p:nvPr/>
        </p:nvSpPr>
        <p:spPr>
          <a:xfrm>
            <a:off x="11539291" y="0"/>
            <a:ext cx="6748709" cy="10287000"/>
          </a:xfrm>
          <a:custGeom>
            <a:rect b="b" l="l" r="r" t="t"/>
            <a:pathLst>
              <a:path extrusionOk="0" h="10287000" w="6748709">
                <a:moveTo>
                  <a:pt x="0" y="0"/>
                </a:moveTo>
                <a:lnTo>
                  <a:pt x="6748709" y="0"/>
                </a:lnTo>
                <a:lnTo>
                  <a:pt x="6748709" y="10287000"/>
                </a:lnTo>
                <a:lnTo>
                  <a:pt x="0" y="10287000"/>
                </a:lnTo>
                <a:lnTo>
                  <a:pt x="0" y="0"/>
                </a:lnTo>
                <a:close/>
              </a:path>
            </a:pathLst>
          </a:custGeom>
          <a:blipFill rotWithShape="1">
            <a:blip r:embed="rId6">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71"/>
          <p:cNvSpPr txBox="1"/>
          <p:nvPr/>
        </p:nvSpPr>
        <p:spPr>
          <a:xfrm>
            <a:off x="274193" y="1115520"/>
            <a:ext cx="10100455" cy="25012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Mechanizm ten używany jest to dzielenia danych na grupy według pewnego kryterium, wzdłuż wierszy lub kolumn. Następnie na grupach wykonywane są funkcję, które tworzą nowe wartości. Następnie wszystkie zwrócone wartości ponownie łączone są w strukturę danych.</a:t>
            </a:r>
            <a:endParaRPr/>
          </a:p>
        </p:txBody>
      </p:sp>
      <p:sp>
        <p:nvSpPr>
          <p:cNvPr id="971" name="Google Shape;971;p71"/>
          <p:cNvSpPr txBox="1"/>
          <p:nvPr/>
        </p:nvSpPr>
        <p:spPr>
          <a:xfrm>
            <a:off x="3537569" y="5059811"/>
            <a:ext cx="8496300"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FFFFFF"/>
                </a:solidFill>
                <a:latin typeface="Emblema One"/>
                <a:ea typeface="Emblema One"/>
                <a:cs typeface="Emblema One"/>
                <a:sym typeface="Emblema One"/>
              </a:rPr>
              <a:t>możemy używać wielu kluczy naraz</a:t>
            </a:r>
            <a:endParaRPr/>
          </a:p>
        </p:txBody>
      </p:sp>
      <p:pic>
        <p:nvPicPr>
          <p:cNvPr id="972" name="Google Shape;972;p71"/>
          <p:cNvPicPr preferRelativeResize="0"/>
          <p:nvPr/>
        </p:nvPicPr>
        <p:blipFill rotWithShape="1">
          <a:blip r:embed="rId7">
            <a:alphaModFix/>
          </a:blip>
          <a:srcRect b="0" l="0" r="0" t="0"/>
          <a:stretch/>
        </p:blipFill>
        <p:spPr>
          <a:xfrm>
            <a:off x="10097664" y="5192576"/>
            <a:ext cx="1400002" cy="273000"/>
          </a:xfrm>
          <a:prstGeom prst="rect">
            <a:avLst/>
          </a:prstGeom>
          <a:noFill/>
          <a:ln>
            <a:noFill/>
          </a:ln>
        </p:spPr>
      </p:pic>
      <p:sp>
        <p:nvSpPr>
          <p:cNvPr id="973" name="Google Shape;973;p71"/>
          <p:cNvSpPr txBox="1"/>
          <p:nvPr/>
        </p:nvSpPr>
        <p:spPr>
          <a:xfrm>
            <a:off x="3695344" y="6692988"/>
            <a:ext cx="6560094" cy="16630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grupowanie możemy przeprowadzać bezpośrednio na obiekcie </a:t>
            </a:r>
            <a:r>
              <a:rPr lang="en-US" sz="2400">
                <a:solidFill>
                  <a:srgbClr val="38B6FF"/>
                </a:solidFill>
                <a:latin typeface="Emblema One"/>
                <a:ea typeface="Emblema One"/>
                <a:cs typeface="Emblema One"/>
                <a:sym typeface="Emblema One"/>
              </a:rPr>
              <a:t>DataFrame</a:t>
            </a:r>
            <a:r>
              <a:rPr lang="en-US" sz="2400">
                <a:solidFill>
                  <a:srgbClr val="FFFFFF"/>
                </a:solidFill>
                <a:latin typeface="Emblema One"/>
                <a:ea typeface="Emblema One"/>
                <a:cs typeface="Emblema One"/>
                <a:sym typeface="Emblema One"/>
              </a:rPr>
              <a:t> przy użyciu metody </a:t>
            </a:r>
            <a:r>
              <a:rPr lang="en-US" sz="2400">
                <a:solidFill>
                  <a:srgbClr val="38B6FF"/>
                </a:solidFill>
                <a:latin typeface="Emblema One"/>
                <a:ea typeface="Emblema One"/>
                <a:cs typeface="Emblema One"/>
                <a:sym typeface="Emblema One"/>
              </a:rPr>
              <a:t>groupby()</a:t>
            </a:r>
            <a:endParaRPr/>
          </a:p>
        </p:txBody>
      </p:sp>
      <p:pic>
        <p:nvPicPr>
          <p:cNvPr id="974" name="Google Shape;974;p71"/>
          <p:cNvPicPr preferRelativeResize="0"/>
          <p:nvPr/>
        </p:nvPicPr>
        <p:blipFill rotWithShape="1">
          <a:blip r:embed="rId7">
            <a:alphaModFix/>
          </a:blip>
          <a:srcRect b="0" l="0" r="0" t="0"/>
          <a:stretch/>
        </p:blipFill>
        <p:spPr>
          <a:xfrm>
            <a:off x="10097664" y="7411833"/>
            <a:ext cx="1400002" cy="27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1" name="Shape 191"/>
        <p:cNvGrpSpPr/>
        <p:nvPr/>
      </p:nvGrpSpPr>
      <p:grpSpPr>
        <a:xfrm>
          <a:off x="0" y="0"/>
          <a:ext cx="0" cy="0"/>
          <a:chOff x="0" y="0"/>
          <a:chExt cx="0" cy="0"/>
        </a:xfrm>
      </p:grpSpPr>
      <p:sp>
        <p:nvSpPr>
          <p:cNvPr id="192" name="Google Shape;192;p18"/>
          <p:cNvSpPr/>
          <p:nvPr/>
        </p:nvSpPr>
        <p:spPr>
          <a:xfrm>
            <a:off x="9144000" y="-4948196"/>
            <a:ext cx="7027814" cy="6254754"/>
          </a:xfrm>
          <a:custGeom>
            <a:rect b="b" l="l" r="r" t="t"/>
            <a:pathLst>
              <a:path extrusionOk="0" h="6254754" w="7027814">
                <a:moveTo>
                  <a:pt x="0" y="0"/>
                </a:moveTo>
                <a:lnTo>
                  <a:pt x="7027814" y="0"/>
                </a:lnTo>
                <a:lnTo>
                  <a:pt x="7027814" y="6254755"/>
                </a:lnTo>
                <a:lnTo>
                  <a:pt x="0" y="625475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8"/>
          <p:cNvSpPr/>
          <p:nvPr/>
        </p:nvSpPr>
        <p:spPr>
          <a:xfrm rot="9490257">
            <a:off x="7989172" y="9489946"/>
            <a:ext cx="2546291" cy="2412611"/>
          </a:xfrm>
          <a:custGeom>
            <a:rect b="b" l="l" r="r" t="t"/>
            <a:pathLst>
              <a:path extrusionOk="0" h="2412611" w="2546291">
                <a:moveTo>
                  <a:pt x="0" y="0"/>
                </a:moveTo>
                <a:lnTo>
                  <a:pt x="2546291" y="0"/>
                </a:lnTo>
                <a:lnTo>
                  <a:pt x="2546291" y="2412611"/>
                </a:lnTo>
                <a:lnTo>
                  <a:pt x="0" y="241261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8"/>
          <p:cNvSpPr/>
          <p:nvPr/>
        </p:nvSpPr>
        <p:spPr>
          <a:xfrm rot="6148233">
            <a:off x="13954225" y="5687571"/>
            <a:ext cx="6861060" cy="6560888"/>
          </a:xfrm>
          <a:custGeom>
            <a:rect b="b" l="l" r="r" t="t"/>
            <a:pathLst>
              <a:path extrusionOk="0" h="6560888" w="6861060">
                <a:moveTo>
                  <a:pt x="0" y="0"/>
                </a:moveTo>
                <a:lnTo>
                  <a:pt x="6861059" y="0"/>
                </a:lnTo>
                <a:lnTo>
                  <a:pt x="6861059" y="6560888"/>
                </a:lnTo>
                <a:lnTo>
                  <a:pt x="0" y="656088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95" name="Google Shape;195;p18"/>
          <p:cNvCxnSpPr/>
          <p:nvPr/>
        </p:nvCxnSpPr>
        <p:spPr>
          <a:xfrm>
            <a:off x="460744" y="990600"/>
            <a:ext cx="10431982" cy="0"/>
          </a:xfrm>
          <a:prstGeom prst="straightConnector1">
            <a:avLst/>
          </a:prstGeom>
          <a:noFill/>
          <a:ln cap="flat" cmpd="sng" w="38100">
            <a:solidFill>
              <a:srgbClr val="FFFFFF"/>
            </a:solidFill>
            <a:prstDash val="solid"/>
            <a:round/>
            <a:headEnd len="sm" w="sm" type="none"/>
            <a:tailEnd len="sm" w="sm" type="none"/>
          </a:ln>
        </p:spPr>
      </p:cxnSp>
      <p:sp>
        <p:nvSpPr>
          <p:cNvPr id="196" name="Google Shape;196;p18"/>
          <p:cNvSpPr/>
          <p:nvPr/>
        </p:nvSpPr>
        <p:spPr>
          <a:xfrm>
            <a:off x="4009413" y="6160231"/>
            <a:ext cx="7569395" cy="7569395"/>
          </a:xfrm>
          <a:custGeom>
            <a:rect b="b" l="l" r="r" t="t"/>
            <a:pathLst>
              <a:path extrusionOk="0" h="7569395" w="7569395">
                <a:moveTo>
                  <a:pt x="0" y="0"/>
                </a:moveTo>
                <a:lnTo>
                  <a:pt x="7569395" y="0"/>
                </a:lnTo>
                <a:lnTo>
                  <a:pt x="7569395" y="7569395"/>
                </a:lnTo>
                <a:lnTo>
                  <a:pt x="0" y="756939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8"/>
          <p:cNvSpPr/>
          <p:nvPr/>
        </p:nvSpPr>
        <p:spPr>
          <a:xfrm>
            <a:off x="6690046" y="5056168"/>
            <a:ext cx="2208128" cy="2208128"/>
          </a:xfrm>
          <a:custGeom>
            <a:rect b="b" l="l" r="r" t="t"/>
            <a:pathLst>
              <a:path extrusionOk="0" h="2208128" w="2208128">
                <a:moveTo>
                  <a:pt x="0" y="0"/>
                </a:moveTo>
                <a:lnTo>
                  <a:pt x="2208128" y="0"/>
                </a:lnTo>
                <a:lnTo>
                  <a:pt x="2208128" y="2208127"/>
                </a:lnTo>
                <a:lnTo>
                  <a:pt x="0" y="2208127"/>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8"/>
          <p:cNvSpPr/>
          <p:nvPr/>
        </p:nvSpPr>
        <p:spPr>
          <a:xfrm>
            <a:off x="7320258" y="5509286"/>
            <a:ext cx="947704" cy="1038321"/>
          </a:xfrm>
          <a:custGeom>
            <a:rect b="b" l="l" r="r" t="t"/>
            <a:pathLst>
              <a:path extrusionOk="0" h="1038321" w="947704">
                <a:moveTo>
                  <a:pt x="0" y="0"/>
                </a:moveTo>
                <a:lnTo>
                  <a:pt x="947704" y="0"/>
                </a:lnTo>
                <a:lnTo>
                  <a:pt x="947704" y="1038321"/>
                </a:lnTo>
                <a:lnTo>
                  <a:pt x="0" y="1038321"/>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8"/>
          <p:cNvSpPr/>
          <p:nvPr/>
        </p:nvSpPr>
        <p:spPr>
          <a:xfrm>
            <a:off x="10157281" y="6907250"/>
            <a:ext cx="2208128" cy="2208128"/>
          </a:xfrm>
          <a:custGeom>
            <a:rect b="b" l="l" r="r" t="t"/>
            <a:pathLst>
              <a:path extrusionOk="0" h="2208128" w="2208128">
                <a:moveTo>
                  <a:pt x="0" y="0"/>
                </a:moveTo>
                <a:lnTo>
                  <a:pt x="2208128" y="0"/>
                </a:lnTo>
                <a:lnTo>
                  <a:pt x="2208128" y="2208128"/>
                </a:lnTo>
                <a:lnTo>
                  <a:pt x="0" y="220812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8"/>
          <p:cNvSpPr/>
          <p:nvPr/>
        </p:nvSpPr>
        <p:spPr>
          <a:xfrm>
            <a:off x="3222812" y="6907250"/>
            <a:ext cx="2208128" cy="2208128"/>
          </a:xfrm>
          <a:custGeom>
            <a:rect b="b" l="l" r="r" t="t"/>
            <a:pathLst>
              <a:path extrusionOk="0" h="2208128" w="2208128">
                <a:moveTo>
                  <a:pt x="0" y="0"/>
                </a:moveTo>
                <a:lnTo>
                  <a:pt x="2208128" y="0"/>
                </a:lnTo>
                <a:lnTo>
                  <a:pt x="2208128" y="2208128"/>
                </a:lnTo>
                <a:lnTo>
                  <a:pt x="0" y="2208128"/>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8"/>
          <p:cNvSpPr/>
          <p:nvPr/>
        </p:nvSpPr>
        <p:spPr>
          <a:xfrm>
            <a:off x="3701099" y="7413982"/>
            <a:ext cx="1251553" cy="1194665"/>
          </a:xfrm>
          <a:custGeom>
            <a:rect b="b" l="l" r="r" t="t"/>
            <a:pathLst>
              <a:path extrusionOk="0" h="1194665" w="1251553">
                <a:moveTo>
                  <a:pt x="0" y="0"/>
                </a:moveTo>
                <a:lnTo>
                  <a:pt x="1251553" y="0"/>
                </a:lnTo>
                <a:lnTo>
                  <a:pt x="1251553" y="1194664"/>
                </a:lnTo>
                <a:lnTo>
                  <a:pt x="0" y="1194664"/>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02" name="Google Shape;202;p18"/>
          <p:cNvGrpSpPr/>
          <p:nvPr/>
        </p:nvGrpSpPr>
        <p:grpSpPr>
          <a:xfrm>
            <a:off x="788688" y="4047123"/>
            <a:ext cx="3427217" cy="639399"/>
            <a:chOff x="0" y="-115"/>
            <a:chExt cx="915003" cy="170708"/>
          </a:xfrm>
        </p:grpSpPr>
        <p:sp>
          <p:nvSpPr>
            <p:cNvPr id="203" name="Google Shape;203;p18"/>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8"/>
            <p:cNvSpPr txBox="1"/>
            <p:nvPr/>
          </p:nvSpPr>
          <p:spPr>
            <a:xfrm>
              <a:off x="3" y="-115"/>
              <a:ext cx="915000" cy="170700"/>
            </a:xfrm>
            <a:prstGeom prst="rect">
              <a:avLst/>
            </a:prstGeom>
            <a:noFill/>
            <a:ln>
              <a:noFill/>
            </a:ln>
          </p:spPr>
          <p:txBody>
            <a:bodyPr anchorCtr="0" anchor="ctr" bIns="50100" lIns="50100" spcFirstLastPara="1" rIns="50100" wrap="square" tIns="50100">
              <a:noAutofit/>
            </a:bodyPr>
            <a:lstStyle/>
            <a:p>
              <a:pPr indent="0" lvl="0" marL="0" marR="0" rtl="0" algn="ctr">
                <a:lnSpc>
                  <a:spcPct val="137958"/>
                </a:lnSpc>
                <a:spcBef>
                  <a:spcPts val="0"/>
                </a:spcBef>
                <a:spcAft>
                  <a:spcPts val="0"/>
                </a:spcAft>
                <a:buNone/>
              </a:pPr>
              <a:r>
                <a:rPr lang="en-US" sz="2400">
                  <a:solidFill>
                    <a:srgbClr val="FFFFFF"/>
                  </a:solidFill>
                  <a:latin typeface="Emblema One"/>
                  <a:ea typeface="Emblema One"/>
                  <a:cs typeface="Emblema One"/>
                  <a:sym typeface="Emblema One"/>
                </a:rPr>
                <a:t>Społeczność</a:t>
              </a:r>
              <a:endParaRPr/>
            </a:p>
          </p:txBody>
        </p:sp>
      </p:grpSp>
      <p:grpSp>
        <p:nvGrpSpPr>
          <p:cNvPr id="205" name="Google Shape;205;p18"/>
          <p:cNvGrpSpPr/>
          <p:nvPr/>
        </p:nvGrpSpPr>
        <p:grpSpPr>
          <a:xfrm>
            <a:off x="5918374" y="2697202"/>
            <a:ext cx="3427206" cy="639370"/>
            <a:chOff x="0" y="-2"/>
            <a:chExt cx="915000" cy="170700"/>
          </a:xfrm>
        </p:grpSpPr>
        <p:sp>
          <p:nvSpPr>
            <p:cNvPr id="206" name="Google Shape;206;p18"/>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8"/>
            <p:cNvSpPr txBox="1"/>
            <p:nvPr/>
          </p:nvSpPr>
          <p:spPr>
            <a:xfrm>
              <a:off x="0" y="-2"/>
              <a:ext cx="915000" cy="170700"/>
            </a:xfrm>
            <a:prstGeom prst="rect">
              <a:avLst/>
            </a:prstGeom>
            <a:noFill/>
            <a:ln>
              <a:noFill/>
            </a:ln>
          </p:spPr>
          <p:txBody>
            <a:bodyPr anchorCtr="0" anchor="ctr" bIns="50100" lIns="50100" spcFirstLastPara="1" rIns="50100" wrap="square" tIns="50100">
              <a:noAutofit/>
            </a:bodyPr>
            <a:lstStyle/>
            <a:p>
              <a:pPr indent="0" lvl="0" marL="0" marR="0" rtl="0" algn="ctr">
                <a:lnSpc>
                  <a:spcPct val="137958"/>
                </a:lnSpc>
                <a:spcBef>
                  <a:spcPts val="0"/>
                </a:spcBef>
                <a:spcAft>
                  <a:spcPts val="0"/>
                </a:spcAft>
                <a:buNone/>
              </a:pPr>
              <a:r>
                <a:rPr lang="en-US" sz="2400">
                  <a:solidFill>
                    <a:srgbClr val="FFFFFF"/>
                  </a:solidFill>
                  <a:latin typeface="Emblema One"/>
                  <a:ea typeface="Emblema One"/>
                  <a:cs typeface="Emblema One"/>
                  <a:sym typeface="Emblema One"/>
                </a:rPr>
                <a:t>Prostota</a:t>
              </a:r>
              <a:endParaRPr/>
            </a:p>
          </p:txBody>
        </p:sp>
      </p:grpSp>
      <p:grpSp>
        <p:nvGrpSpPr>
          <p:cNvPr id="208" name="Google Shape;208;p18"/>
          <p:cNvGrpSpPr/>
          <p:nvPr/>
        </p:nvGrpSpPr>
        <p:grpSpPr>
          <a:xfrm>
            <a:off x="12365400" y="4955149"/>
            <a:ext cx="3427205" cy="639391"/>
            <a:chOff x="-2" y="-113"/>
            <a:chExt cx="915000" cy="170706"/>
          </a:xfrm>
        </p:grpSpPr>
        <p:sp>
          <p:nvSpPr>
            <p:cNvPr id="209" name="Google Shape;209;p18"/>
            <p:cNvSpPr/>
            <p:nvPr/>
          </p:nvSpPr>
          <p:spPr>
            <a:xfrm>
              <a:off x="0" y="0"/>
              <a:ext cx="914964" cy="170593"/>
            </a:xfrm>
            <a:custGeom>
              <a:rect b="b" l="l" r="r" t="t"/>
              <a:pathLst>
                <a:path extrusionOk="0" h="170593" w="914964">
                  <a:moveTo>
                    <a:pt x="0" y="0"/>
                  </a:moveTo>
                  <a:lnTo>
                    <a:pt x="914964" y="0"/>
                  </a:lnTo>
                  <a:lnTo>
                    <a:pt x="914964" y="170593"/>
                  </a:lnTo>
                  <a:lnTo>
                    <a:pt x="0" y="170593"/>
                  </a:ln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8"/>
            <p:cNvSpPr txBox="1"/>
            <p:nvPr/>
          </p:nvSpPr>
          <p:spPr>
            <a:xfrm>
              <a:off x="-2" y="-113"/>
              <a:ext cx="915000" cy="170700"/>
            </a:xfrm>
            <a:prstGeom prst="rect">
              <a:avLst/>
            </a:prstGeom>
            <a:noFill/>
            <a:ln>
              <a:noFill/>
            </a:ln>
          </p:spPr>
          <p:txBody>
            <a:bodyPr anchorCtr="0" anchor="ctr" bIns="50100" lIns="50100" spcFirstLastPara="1" rIns="50100" wrap="square" tIns="50100">
              <a:noAutofit/>
            </a:bodyPr>
            <a:lstStyle/>
            <a:p>
              <a:pPr indent="0" lvl="0" marL="0" marR="0" rtl="0" algn="ctr">
                <a:lnSpc>
                  <a:spcPct val="137958"/>
                </a:lnSpc>
                <a:spcBef>
                  <a:spcPts val="0"/>
                </a:spcBef>
                <a:spcAft>
                  <a:spcPts val="0"/>
                </a:spcAft>
                <a:buNone/>
              </a:pPr>
              <a:r>
                <a:rPr lang="en-US" sz="2400">
                  <a:solidFill>
                    <a:srgbClr val="FFFFFF"/>
                  </a:solidFill>
                  <a:latin typeface="Emblema One"/>
                  <a:ea typeface="Emblema One"/>
                  <a:cs typeface="Emblema One"/>
                  <a:sym typeface="Emblema One"/>
                </a:rPr>
                <a:t>Open Source</a:t>
              </a:r>
              <a:endParaRPr/>
            </a:p>
          </p:txBody>
        </p:sp>
      </p:grpSp>
      <p:sp>
        <p:nvSpPr>
          <p:cNvPr id="211" name="Google Shape;211;p18"/>
          <p:cNvSpPr/>
          <p:nvPr/>
        </p:nvSpPr>
        <p:spPr>
          <a:xfrm>
            <a:off x="10632446" y="7413982"/>
            <a:ext cx="1257798" cy="1088567"/>
          </a:xfrm>
          <a:custGeom>
            <a:rect b="b" l="l" r="r" t="t"/>
            <a:pathLst>
              <a:path extrusionOk="0" h="1088567" w="1257798">
                <a:moveTo>
                  <a:pt x="0" y="0"/>
                </a:moveTo>
                <a:lnTo>
                  <a:pt x="1257798" y="0"/>
                </a:lnTo>
                <a:lnTo>
                  <a:pt x="1257798" y="1088567"/>
                </a:lnTo>
                <a:lnTo>
                  <a:pt x="0" y="1088567"/>
                </a:lnTo>
                <a:lnTo>
                  <a:pt x="0" y="0"/>
                </a:lnTo>
                <a:close/>
              </a:path>
            </a:pathLst>
          </a:custGeom>
          <a:blipFill rotWithShape="1">
            <a:blip r:embed="rId10">
              <a:alphaModFix/>
            </a:blip>
            <a:stretch>
              <a:fillRect b="0" l="-10" r="-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8"/>
          <p:cNvSpPr/>
          <p:nvPr/>
        </p:nvSpPr>
        <p:spPr>
          <a:xfrm>
            <a:off x="14003611" y="94665"/>
            <a:ext cx="4137367" cy="4114800"/>
          </a:xfrm>
          <a:custGeom>
            <a:rect b="b" l="l" r="r" t="t"/>
            <a:pathLst>
              <a:path extrusionOk="0" h="4114800" w="4137367">
                <a:moveTo>
                  <a:pt x="0" y="0"/>
                </a:moveTo>
                <a:lnTo>
                  <a:pt x="4137367" y="0"/>
                </a:lnTo>
                <a:lnTo>
                  <a:pt x="4137367" y="4114800"/>
                </a:lnTo>
                <a:lnTo>
                  <a:pt x="0" y="4114800"/>
                </a:lnTo>
                <a:lnTo>
                  <a:pt x="0" y="0"/>
                </a:lnTo>
                <a:close/>
              </a:path>
            </a:pathLst>
          </a:cu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18"/>
          <p:cNvSpPr txBox="1"/>
          <p:nvPr/>
        </p:nvSpPr>
        <p:spPr>
          <a:xfrm>
            <a:off x="1028700" y="9094197"/>
            <a:ext cx="1483800" cy="215400"/>
          </a:xfrm>
          <a:prstGeom prst="rect">
            <a:avLst/>
          </a:prstGeom>
          <a:noFill/>
          <a:ln>
            <a:noFill/>
          </a:ln>
        </p:spPr>
        <p:txBody>
          <a:bodyPr anchorCtr="0" anchor="t" bIns="0" lIns="0" spcFirstLastPara="1" rIns="0" wrap="square" tIns="0">
            <a:spAutoFit/>
          </a:bodyPr>
          <a:lstStyle/>
          <a:p>
            <a:pPr indent="0" lvl="0" marL="0" marR="0" rtl="0" algn="l">
              <a:lnSpc>
                <a:spcPct val="118019"/>
              </a:lnSpc>
              <a:spcBef>
                <a:spcPts val="0"/>
              </a:spcBef>
              <a:spcAft>
                <a:spcPts val="0"/>
              </a:spcAft>
              <a:buNone/>
            </a:pPr>
            <a:r>
              <a:t/>
            </a:r>
            <a:endParaRPr/>
          </a:p>
        </p:txBody>
      </p:sp>
      <p:sp>
        <p:nvSpPr>
          <p:cNvPr id="214" name="Google Shape;214;p18"/>
          <p:cNvSpPr txBox="1"/>
          <p:nvPr/>
        </p:nvSpPr>
        <p:spPr>
          <a:xfrm>
            <a:off x="-12" y="4948931"/>
            <a:ext cx="5307900" cy="1695900"/>
          </a:xfrm>
          <a:prstGeom prst="rect">
            <a:avLst/>
          </a:prstGeom>
          <a:noFill/>
          <a:ln>
            <a:noFill/>
          </a:ln>
        </p:spPr>
        <p:txBody>
          <a:bodyPr anchorCtr="0" anchor="t" bIns="0" lIns="0" spcFirstLastPara="1" rIns="0" wrap="square" tIns="0">
            <a:spAutoFit/>
          </a:bodyPr>
          <a:lstStyle/>
          <a:p>
            <a:pPr indent="0" lvl="0" marL="0" marR="0" rtl="0" algn="ctr">
              <a:lnSpc>
                <a:spcPct val="137988"/>
              </a:lnSpc>
              <a:spcBef>
                <a:spcPts val="0"/>
              </a:spcBef>
              <a:spcAft>
                <a:spcPts val="0"/>
              </a:spcAft>
              <a:buNone/>
            </a:pPr>
            <a:r>
              <a:rPr lang="en-US" sz="1690">
                <a:solidFill>
                  <a:srgbClr val="FFFFFF"/>
                </a:solidFill>
                <a:latin typeface="Emblema One"/>
                <a:ea typeface="Emblema One"/>
                <a:cs typeface="Emblema One"/>
                <a:sym typeface="Emblema One"/>
              </a:rPr>
              <a:t>Python ma ogromne wsparcie społecznościowe, co ułatwia programistom rozwiązywanie różnorodnych problemów. Dzięki platformom takim jak Stack Overflow.</a:t>
            </a:r>
            <a:endParaRPr/>
          </a:p>
        </p:txBody>
      </p:sp>
      <p:sp>
        <p:nvSpPr>
          <p:cNvPr id="215" name="Google Shape;215;p18"/>
          <p:cNvSpPr txBox="1"/>
          <p:nvPr/>
        </p:nvSpPr>
        <p:spPr>
          <a:xfrm>
            <a:off x="5146536" y="3460203"/>
            <a:ext cx="5295000" cy="1333500"/>
          </a:xfrm>
          <a:prstGeom prst="rect">
            <a:avLst/>
          </a:prstGeom>
          <a:noFill/>
          <a:ln>
            <a:noFill/>
          </a:ln>
        </p:spPr>
        <p:txBody>
          <a:bodyPr anchorCtr="0" anchor="t" bIns="0" lIns="0" spcFirstLastPara="1" rIns="0" wrap="square" tIns="0">
            <a:spAutoFit/>
          </a:bodyPr>
          <a:lstStyle/>
          <a:p>
            <a:pPr indent="0" lvl="0" marL="0" marR="0" rtl="0" algn="ctr">
              <a:lnSpc>
                <a:spcPct val="137959"/>
              </a:lnSpc>
              <a:spcBef>
                <a:spcPts val="0"/>
              </a:spcBef>
              <a:spcAft>
                <a:spcPts val="0"/>
              </a:spcAft>
              <a:buNone/>
            </a:pPr>
            <a:r>
              <a:rPr lang="en-US" sz="1686">
                <a:solidFill>
                  <a:srgbClr val="FFFFFF"/>
                </a:solidFill>
                <a:latin typeface="Emblema One"/>
                <a:ea typeface="Emblema One"/>
                <a:cs typeface="Emblema One"/>
                <a:sym typeface="Emblema One"/>
              </a:rPr>
              <a:t>Python jest łatwy do nauki dzięki swojej prostocie i przejrzystości. Więcej czasu można poświęcić na eksperymentowanie niż samo pisanie kodu.</a:t>
            </a:r>
            <a:endParaRPr/>
          </a:p>
        </p:txBody>
      </p:sp>
      <p:sp>
        <p:nvSpPr>
          <p:cNvPr id="216" name="Google Shape;216;p18"/>
          <p:cNvSpPr txBox="1"/>
          <p:nvPr/>
        </p:nvSpPr>
        <p:spPr>
          <a:xfrm>
            <a:off x="11431449" y="5768100"/>
            <a:ext cx="5647800" cy="1333500"/>
          </a:xfrm>
          <a:prstGeom prst="rect">
            <a:avLst/>
          </a:prstGeom>
          <a:noFill/>
          <a:ln>
            <a:noFill/>
          </a:ln>
        </p:spPr>
        <p:txBody>
          <a:bodyPr anchorCtr="0" anchor="t" bIns="0" lIns="0" spcFirstLastPara="1" rIns="0" wrap="square" tIns="0">
            <a:spAutoFit/>
          </a:bodyPr>
          <a:lstStyle/>
          <a:p>
            <a:pPr indent="0" lvl="0" marL="0" marR="0" rtl="0" algn="ctr">
              <a:lnSpc>
                <a:spcPct val="137959"/>
              </a:lnSpc>
              <a:spcBef>
                <a:spcPts val="0"/>
              </a:spcBef>
              <a:spcAft>
                <a:spcPts val="0"/>
              </a:spcAft>
              <a:buNone/>
            </a:pPr>
            <a:r>
              <a:rPr lang="en-US" sz="1686">
                <a:solidFill>
                  <a:srgbClr val="FFFFFF"/>
                </a:solidFill>
                <a:latin typeface="Emblema One"/>
                <a:ea typeface="Emblema One"/>
                <a:cs typeface="Emblema One"/>
                <a:sym typeface="Emblema One"/>
              </a:rPr>
              <a:t>Python jest oprogramowaniem open source. Istnieje wiele otwartych bibliotek Pythona </a:t>
            </a:r>
            <a:r>
              <a:rPr lang="en-US" sz="1686">
                <a:solidFill>
                  <a:srgbClr val="FFFFFF"/>
                </a:solidFill>
                <a:latin typeface="Emblema One"/>
                <a:ea typeface="Emblema One"/>
                <a:cs typeface="Emblema One"/>
                <a:sym typeface="Emblema One"/>
              </a:rPr>
              <a:t>służących</a:t>
            </a:r>
            <a:r>
              <a:rPr lang="en-US" sz="1686">
                <a:solidFill>
                  <a:srgbClr val="FFFFFF"/>
                </a:solidFill>
                <a:latin typeface="Emblema One"/>
                <a:ea typeface="Emblema One"/>
                <a:cs typeface="Emblema One"/>
                <a:sym typeface="Emblema One"/>
              </a:rPr>
              <a:t> do manipulacji oraz wizualizacji zebranych danych</a:t>
            </a:r>
            <a:endParaRPr/>
          </a:p>
        </p:txBody>
      </p:sp>
      <p:sp>
        <p:nvSpPr>
          <p:cNvPr id="217" name="Google Shape;217;p18"/>
          <p:cNvSpPr txBox="1"/>
          <p:nvPr/>
        </p:nvSpPr>
        <p:spPr>
          <a:xfrm>
            <a:off x="592275" y="173175"/>
            <a:ext cx="4623900" cy="639300"/>
          </a:xfrm>
          <a:prstGeom prst="rect">
            <a:avLst/>
          </a:prstGeom>
          <a:solidFill>
            <a:srgbClr val="99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Emblema One"/>
                <a:ea typeface="Emblema One"/>
                <a:cs typeface="Emblema One"/>
                <a:sym typeface="Emblema One"/>
              </a:rPr>
              <a:t>Dlaczego Python?</a:t>
            </a:r>
            <a:endParaRPr sz="3200">
              <a:solidFill>
                <a:schemeClr val="lt1"/>
              </a:solidFill>
              <a:latin typeface="Emblema One"/>
              <a:ea typeface="Emblema One"/>
              <a:cs typeface="Emblema One"/>
              <a:sym typeface="Emblema On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8" name="Shape 978"/>
        <p:cNvGrpSpPr/>
        <p:nvPr/>
      </p:nvGrpSpPr>
      <p:grpSpPr>
        <a:xfrm>
          <a:off x="0" y="0"/>
          <a:ext cx="0" cy="0"/>
          <a:chOff x="0" y="0"/>
          <a:chExt cx="0" cy="0"/>
        </a:xfrm>
      </p:grpSpPr>
      <p:sp>
        <p:nvSpPr>
          <p:cNvPr id="979" name="Google Shape;979;p72"/>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72"/>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81" name="Google Shape;981;p72"/>
          <p:cNvGrpSpPr/>
          <p:nvPr/>
        </p:nvGrpSpPr>
        <p:grpSpPr>
          <a:xfrm>
            <a:off x="274193" y="137503"/>
            <a:ext cx="16285299" cy="872147"/>
            <a:chOff x="0" y="-85725"/>
            <a:chExt cx="21713732" cy="1162862"/>
          </a:xfrm>
        </p:grpSpPr>
        <p:cxnSp>
          <p:nvCxnSpPr>
            <p:cNvPr id="982" name="Google Shape;982;p72"/>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983" name="Google Shape;983;p72"/>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Iteracja po grupach</a:t>
              </a:r>
              <a:endParaRPr/>
            </a:p>
          </p:txBody>
        </p:sp>
      </p:grpSp>
      <p:sp>
        <p:nvSpPr>
          <p:cNvPr id="984" name="Google Shape;984;p72"/>
          <p:cNvSpPr/>
          <p:nvPr/>
        </p:nvSpPr>
        <p:spPr>
          <a:xfrm>
            <a:off x="3229190" y="1636355"/>
            <a:ext cx="10375305" cy="7014291"/>
          </a:xfrm>
          <a:custGeom>
            <a:rect b="b" l="l" r="r" t="t"/>
            <a:pathLst>
              <a:path extrusionOk="0" h="7014291" w="10375305">
                <a:moveTo>
                  <a:pt x="0" y="0"/>
                </a:moveTo>
                <a:lnTo>
                  <a:pt x="10375305" y="0"/>
                </a:lnTo>
                <a:lnTo>
                  <a:pt x="10375305" y="7014290"/>
                </a:lnTo>
                <a:lnTo>
                  <a:pt x="0" y="7014290"/>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5" name="Google Shape;985;p72"/>
          <p:cNvPicPr preferRelativeResize="0"/>
          <p:nvPr/>
        </p:nvPicPr>
        <p:blipFill rotWithShape="1">
          <a:blip r:embed="rId6">
            <a:alphaModFix/>
          </a:blip>
          <a:srcRect b="0" l="0" r="0" t="0"/>
          <a:stretch/>
        </p:blipFill>
        <p:spPr>
          <a:xfrm rot="7166169">
            <a:off x="7609824" y="768593"/>
            <a:ext cx="1614037" cy="1735524"/>
          </a:xfrm>
          <a:prstGeom prst="rect">
            <a:avLst/>
          </a:prstGeom>
          <a:noFill/>
          <a:ln>
            <a:noFill/>
          </a:ln>
        </p:spPr>
      </p:pic>
      <p:sp>
        <p:nvSpPr>
          <p:cNvPr id="986" name="Google Shape;986;p72"/>
          <p:cNvSpPr txBox="1"/>
          <p:nvPr/>
        </p:nvSpPr>
        <p:spPr>
          <a:xfrm>
            <a:off x="9773121" y="567623"/>
            <a:ext cx="6659297" cy="8248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wartości powiązane z danymi kluczami</a:t>
            </a:r>
            <a:endParaRPr/>
          </a:p>
        </p:txBody>
      </p:sp>
      <p:pic>
        <p:nvPicPr>
          <p:cNvPr id="987" name="Google Shape;987;p72"/>
          <p:cNvPicPr preferRelativeResize="0"/>
          <p:nvPr/>
        </p:nvPicPr>
        <p:blipFill rotWithShape="1">
          <a:blip r:embed="rId7">
            <a:alphaModFix/>
          </a:blip>
          <a:srcRect b="0" l="0" r="0" t="0"/>
          <a:stretch/>
        </p:blipFill>
        <p:spPr>
          <a:xfrm rot="-1016978">
            <a:off x="3365061" y="2374659"/>
            <a:ext cx="1908553" cy="333997"/>
          </a:xfrm>
          <a:prstGeom prst="rect">
            <a:avLst/>
          </a:prstGeom>
          <a:noFill/>
          <a:ln>
            <a:noFill/>
          </a:ln>
        </p:spPr>
      </p:pic>
      <p:sp>
        <p:nvSpPr>
          <p:cNvPr id="988" name="Google Shape;988;p72"/>
          <p:cNvSpPr txBox="1"/>
          <p:nvPr/>
        </p:nvSpPr>
        <p:spPr>
          <a:xfrm>
            <a:off x="655246" y="2979600"/>
            <a:ext cx="2304600" cy="14034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krotka zawierająca klucze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992" name="Shape 992"/>
        <p:cNvGrpSpPr/>
        <p:nvPr/>
      </p:nvGrpSpPr>
      <p:grpSpPr>
        <a:xfrm>
          <a:off x="0" y="0"/>
          <a:ext cx="0" cy="0"/>
          <a:chOff x="0" y="0"/>
          <a:chExt cx="0" cy="0"/>
        </a:xfrm>
      </p:grpSpPr>
      <p:sp>
        <p:nvSpPr>
          <p:cNvPr id="993" name="Google Shape;993;p73"/>
          <p:cNvSpPr/>
          <p:nvPr/>
        </p:nvSpPr>
        <p:spPr>
          <a:xfrm rot="4494633">
            <a:off x="7828277" y="9031944"/>
            <a:ext cx="2604581" cy="2467841"/>
          </a:xfrm>
          <a:custGeom>
            <a:rect b="b" l="l" r="r" t="t"/>
            <a:pathLst>
              <a:path extrusionOk="0" h="2467841" w="2604581">
                <a:moveTo>
                  <a:pt x="0" y="0"/>
                </a:moveTo>
                <a:lnTo>
                  <a:pt x="2604581" y="0"/>
                </a:lnTo>
                <a:lnTo>
                  <a:pt x="2604581" y="2467841"/>
                </a:lnTo>
                <a:lnTo>
                  <a:pt x="0" y="246784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73"/>
          <p:cNvSpPr/>
          <p:nvPr/>
        </p:nvSpPr>
        <p:spPr>
          <a:xfrm rot="-9088749">
            <a:off x="1631143" y="-2578373"/>
            <a:ext cx="3903561" cy="3698625"/>
          </a:xfrm>
          <a:custGeom>
            <a:rect b="b" l="l" r="r" t="t"/>
            <a:pathLst>
              <a:path extrusionOk="0" h="3698625" w="3903561">
                <a:moveTo>
                  <a:pt x="0" y="0"/>
                </a:moveTo>
                <a:lnTo>
                  <a:pt x="3903562" y="0"/>
                </a:lnTo>
                <a:lnTo>
                  <a:pt x="3903562" y="3698625"/>
                </a:lnTo>
                <a:lnTo>
                  <a:pt x="0" y="369862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73"/>
          <p:cNvSpPr/>
          <p:nvPr/>
        </p:nvSpPr>
        <p:spPr>
          <a:xfrm rot="313119">
            <a:off x="-4260956" y="4238960"/>
            <a:ext cx="8275792" cy="7913726"/>
          </a:xfrm>
          <a:custGeom>
            <a:rect b="b" l="l" r="r" t="t"/>
            <a:pathLst>
              <a:path extrusionOk="0" h="7913726" w="8275792">
                <a:moveTo>
                  <a:pt x="0" y="0"/>
                </a:moveTo>
                <a:lnTo>
                  <a:pt x="8275792" y="0"/>
                </a:lnTo>
                <a:lnTo>
                  <a:pt x="8275792" y="7913726"/>
                </a:lnTo>
                <a:lnTo>
                  <a:pt x="0" y="7913726"/>
                </a:lnTo>
                <a:lnTo>
                  <a:pt x="0" y="0"/>
                </a:lnTo>
                <a:close/>
              </a:path>
            </a:pathLst>
          </a:custGeom>
          <a:blipFill rotWithShape="1">
            <a:blip r:embed="rId4">
              <a:alphaModFix amt="57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73"/>
          <p:cNvSpPr/>
          <p:nvPr/>
        </p:nvSpPr>
        <p:spPr>
          <a:xfrm rot="965189">
            <a:off x="11239029" y="-3141539"/>
            <a:ext cx="7824542" cy="6963843"/>
          </a:xfrm>
          <a:custGeom>
            <a:rect b="b" l="l" r="r" t="t"/>
            <a:pathLst>
              <a:path extrusionOk="0" h="6963843" w="7824542">
                <a:moveTo>
                  <a:pt x="0" y="0"/>
                </a:moveTo>
                <a:lnTo>
                  <a:pt x="7824542" y="0"/>
                </a:lnTo>
                <a:lnTo>
                  <a:pt x="7824542" y="6963842"/>
                </a:lnTo>
                <a:lnTo>
                  <a:pt x="0" y="6963842"/>
                </a:lnTo>
                <a:lnTo>
                  <a:pt x="0" y="0"/>
                </a:lnTo>
                <a:close/>
              </a:path>
            </a:pathLst>
          </a:custGeom>
          <a:blipFill rotWithShape="1">
            <a:blip r:embed="rId5">
              <a:alphaModFix amt="68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73"/>
          <p:cNvSpPr/>
          <p:nvPr/>
        </p:nvSpPr>
        <p:spPr>
          <a:xfrm rot="1207755">
            <a:off x="13218087" y="5225672"/>
            <a:ext cx="6135171" cy="7102948"/>
          </a:xfrm>
          <a:custGeom>
            <a:rect b="b" l="l" r="r" t="t"/>
            <a:pathLst>
              <a:path extrusionOk="0" h="7102948" w="6135171">
                <a:moveTo>
                  <a:pt x="0" y="0"/>
                </a:moveTo>
                <a:lnTo>
                  <a:pt x="6135171" y="0"/>
                </a:lnTo>
                <a:lnTo>
                  <a:pt x="6135171" y="7102948"/>
                </a:lnTo>
                <a:lnTo>
                  <a:pt x="0" y="710294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8" name="Google Shape;998;p73"/>
          <p:cNvGrpSpPr/>
          <p:nvPr/>
        </p:nvGrpSpPr>
        <p:grpSpPr>
          <a:xfrm>
            <a:off x="274193" y="137503"/>
            <a:ext cx="16285299" cy="872147"/>
            <a:chOff x="0" y="-85725"/>
            <a:chExt cx="21713732" cy="1162862"/>
          </a:xfrm>
        </p:grpSpPr>
        <p:cxnSp>
          <p:nvCxnSpPr>
            <p:cNvPr id="999" name="Google Shape;999;p73"/>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1000" name="Google Shape;1000;p73"/>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Wybieranie kolumn</a:t>
              </a:r>
              <a:endParaRPr/>
            </a:p>
          </p:txBody>
        </p:sp>
      </p:grpSp>
      <p:sp>
        <p:nvSpPr>
          <p:cNvPr id="1001" name="Google Shape;1001;p73"/>
          <p:cNvSpPr/>
          <p:nvPr/>
        </p:nvSpPr>
        <p:spPr>
          <a:xfrm>
            <a:off x="5173550" y="2537070"/>
            <a:ext cx="12642604" cy="5868952"/>
          </a:xfrm>
          <a:custGeom>
            <a:rect b="b" l="l" r="r" t="t"/>
            <a:pathLst>
              <a:path extrusionOk="0" h="5868952" w="12642604">
                <a:moveTo>
                  <a:pt x="0" y="0"/>
                </a:moveTo>
                <a:lnTo>
                  <a:pt x="12642604" y="0"/>
                </a:lnTo>
                <a:lnTo>
                  <a:pt x="12642604" y="5868952"/>
                </a:lnTo>
                <a:lnTo>
                  <a:pt x="0" y="5868952"/>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2" name="Google Shape;1002;p73"/>
          <p:cNvPicPr preferRelativeResize="0"/>
          <p:nvPr/>
        </p:nvPicPr>
        <p:blipFill rotWithShape="1">
          <a:blip r:embed="rId8">
            <a:alphaModFix/>
          </a:blip>
          <a:srcRect b="0" l="0" r="0" t="0"/>
          <a:stretch/>
        </p:blipFill>
        <p:spPr>
          <a:xfrm rot="-2390596">
            <a:off x="4198237" y="2335847"/>
            <a:ext cx="1614037" cy="1735524"/>
          </a:xfrm>
          <a:prstGeom prst="rect">
            <a:avLst/>
          </a:prstGeom>
          <a:noFill/>
          <a:ln>
            <a:noFill/>
          </a:ln>
        </p:spPr>
      </p:pic>
      <p:sp>
        <p:nvSpPr>
          <p:cNvPr id="1003" name="Google Shape;1003;p73"/>
          <p:cNvSpPr txBox="1"/>
          <p:nvPr/>
        </p:nvSpPr>
        <p:spPr>
          <a:xfrm>
            <a:off x="510968" y="1588846"/>
            <a:ext cx="4662582" cy="12439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oba sposoby wyboru kolumn do grupowania są poprawne i używane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07" name="Shape 1007"/>
        <p:cNvGrpSpPr/>
        <p:nvPr/>
      </p:nvGrpSpPr>
      <p:grpSpPr>
        <a:xfrm>
          <a:off x="0" y="0"/>
          <a:ext cx="0" cy="0"/>
          <a:chOff x="0" y="0"/>
          <a:chExt cx="0" cy="0"/>
        </a:xfrm>
      </p:grpSpPr>
      <p:sp>
        <p:nvSpPr>
          <p:cNvPr id="1008" name="Google Shape;1008;p74"/>
          <p:cNvSpPr/>
          <p:nvPr/>
        </p:nvSpPr>
        <p:spPr>
          <a:xfrm rot="-1199663">
            <a:off x="4111359" y="-3364814"/>
            <a:ext cx="9366851" cy="8957051"/>
          </a:xfrm>
          <a:custGeom>
            <a:rect b="b" l="l" r="r" t="t"/>
            <a:pathLst>
              <a:path extrusionOk="0" h="8957051" w="9366851">
                <a:moveTo>
                  <a:pt x="0" y="0"/>
                </a:moveTo>
                <a:lnTo>
                  <a:pt x="9366851" y="0"/>
                </a:lnTo>
                <a:lnTo>
                  <a:pt x="9366851" y="8957051"/>
                </a:lnTo>
                <a:lnTo>
                  <a:pt x="0" y="895705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74"/>
          <p:cNvSpPr/>
          <p:nvPr/>
        </p:nvSpPr>
        <p:spPr>
          <a:xfrm rot="-2715964">
            <a:off x="14635296" y="2779072"/>
            <a:ext cx="2207918" cy="2092002"/>
          </a:xfrm>
          <a:custGeom>
            <a:rect b="b" l="l" r="r" t="t"/>
            <a:pathLst>
              <a:path extrusionOk="0" h="2092002" w="2207918">
                <a:moveTo>
                  <a:pt x="0" y="0"/>
                </a:moveTo>
                <a:lnTo>
                  <a:pt x="2207918" y="0"/>
                </a:lnTo>
                <a:lnTo>
                  <a:pt x="2207918" y="2092003"/>
                </a:lnTo>
                <a:lnTo>
                  <a:pt x="0" y="209200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74"/>
          <p:cNvSpPr/>
          <p:nvPr/>
        </p:nvSpPr>
        <p:spPr>
          <a:xfrm rot="-394911">
            <a:off x="16125490" y="7311630"/>
            <a:ext cx="5163362" cy="4892285"/>
          </a:xfrm>
          <a:custGeom>
            <a:rect b="b" l="l" r="r" t="t"/>
            <a:pathLst>
              <a:path extrusionOk="0" h="4892285" w="5163362">
                <a:moveTo>
                  <a:pt x="0" y="0"/>
                </a:moveTo>
                <a:lnTo>
                  <a:pt x="5163361" y="0"/>
                </a:lnTo>
                <a:lnTo>
                  <a:pt x="5163361" y="4892285"/>
                </a:lnTo>
                <a:lnTo>
                  <a:pt x="0" y="4892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11" name="Google Shape;1011;p74"/>
          <p:cNvGrpSpPr/>
          <p:nvPr/>
        </p:nvGrpSpPr>
        <p:grpSpPr>
          <a:xfrm>
            <a:off x="274193" y="137503"/>
            <a:ext cx="16285299" cy="872147"/>
            <a:chOff x="0" y="-85725"/>
            <a:chExt cx="21713732" cy="1162862"/>
          </a:xfrm>
        </p:grpSpPr>
        <p:cxnSp>
          <p:nvCxnSpPr>
            <p:cNvPr id="1012" name="Google Shape;1012;p74"/>
            <p:cNvCxnSpPr/>
            <p:nvPr/>
          </p:nvCxnSpPr>
          <p:spPr>
            <a:xfrm>
              <a:off x="0" y="1077137"/>
              <a:ext cx="13769146" cy="0"/>
            </a:xfrm>
            <a:prstGeom prst="straightConnector1">
              <a:avLst/>
            </a:prstGeom>
            <a:noFill/>
            <a:ln cap="flat" cmpd="sng" w="50800">
              <a:solidFill>
                <a:srgbClr val="FFFFFF"/>
              </a:solidFill>
              <a:prstDash val="solid"/>
              <a:round/>
              <a:headEnd len="sm" w="sm" type="none"/>
              <a:tailEnd len="sm" w="sm" type="none"/>
            </a:ln>
          </p:spPr>
        </p:cxnSp>
        <p:sp>
          <p:nvSpPr>
            <p:cNvPr id="1013" name="Google Shape;1013;p74"/>
            <p:cNvSpPr txBox="1"/>
            <p:nvPr/>
          </p:nvSpPr>
          <p:spPr>
            <a:xfrm>
              <a:off x="0" y="-85725"/>
              <a:ext cx="21713732" cy="9340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200">
                  <a:solidFill>
                    <a:srgbClr val="FFFFFF"/>
                  </a:solidFill>
                  <a:latin typeface="Emblema One"/>
                  <a:ea typeface="Emblema One"/>
                  <a:cs typeface="Emblema One"/>
                  <a:sym typeface="Emblema One"/>
                </a:rPr>
                <a:t>Pandas - Inne możliwości grupowania</a:t>
              </a:r>
              <a:endParaRPr/>
            </a:p>
          </p:txBody>
        </p:sp>
      </p:grpSp>
      <p:sp>
        <p:nvSpPr>
          <p:cNvPr id="1014" name="Google Shape;1014;p74"/>
          <p:cNvSpPr/>
          <p:nvPr/>
        </p:nvSpPr>
        <p:spPr>
          <a:xfrm>
            <a:off x="3765257" y="2072350"/>
            <a:ext cx="9747725" cy="7587614"/>
          </a:xfrm>
          <a:custGeom>
            <a:rect b="b" l="l" r="r" t="t"/>
            <a:pathLst>
              <a:path extrusionOk="0" h="7587614" w="9747725">
                <a:moveTo>
                  <a:pt x="0" y="0"/>
                </a:moveTo>
                <a:lnTo>
                  <a:pt x="9747724" y="0"/>
                </a:lnTo>
                <a:lnTo>
                  <a:pt x="9747724" y="7587614"/>
                </a:lnTo>
                <a:lnTo>
                  <a:pt x="0" y="7587614"/>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15" name="Google Shape;1015;p74"/>
          <p:cNvPicPr preferRelativeResize="0"/>
          <p:nvPr/>
        </p:nvPicPr>
        <p:blipFill rotWithShape="1">
          <a:blip r:embed="rId6">
            <a:alphaModFix/>
          </a:blip>
          <a:srcRect b="0" l="0" r="0" t="0"/>
          <a:stretch/>
        </p:blipFill>
        <p:spPr>
          <a:xfrm rot="9622228">
            <a:off x="12232641" y="6784302"/>
            <a:ext cx="1614037" cy="1735524"/>
          </a:xfrm>
          <a:prstGeom prst="rect">
            <a:avLst/>
          </a:prstGeom>
          <a:noFill/>
          <a:ln>
            <a:noFill/>
          </a:ln>
        </p:spPr>
      </p:pic>
      <p:sp>
        <p:nvSpPr>
          <p:cNvPr id="1016" name="Google Shape;1016;p74"/>
          <p:cNvSpPr txBox="1"/>
          <p:nvPr/>
        </p:nvSpPr>
        <p:spPr>
          <a:xfrm>
            <a:off x="14091291" y="7675608"/>
            <a:ext cx="3933342" cy="20821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przekazujemy słownik do funkcji i dokonujemy grupowania po wzdłuż kolumn</a:t>
            </a:r>
            <a:endParaRPr/>
          </a:p>
        </p:txBody>
      </p:sp>
      <p:sp>
        <p:nvSpPr>
          <p:cNvPr id="1017" name="Google Shape;1017;p74"/>
          <p:cNvSpPr txBox="1"/>
          <p:nvPr/>
        </p:nvSpPr>
        <p:spPr>
          <a:xfrm>
            <a:off x="0" y="1098302"/>
            <a:ext cx="4466883" cy="552450"/>
          </a:xfrm>
          <a:prstGeom prst="rect">
            <a:avLst/>
          </a:prstGeom>
          <a:noFill/>
          <a:ln>
            <a:noFill/>
          </a:ln>
        </p:spPr>
        <p:txBody>
          <a:bodyPr anchorCtr="0" anchor="t" bIns="0" lIns="0" spcFirstLastPara="1" rIns="0" wrap="square" tIns="0">
            <a:spAutoFit/>
          </a:bodyPr>
          <a:lstStyle/>
          <a:p>
            <a:pPr indent="-323850" lvl="1" marL="647700" marR="0" rtl="0" algn="ctr">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Emblema One"/>
                <a:ea typeface="Emblema One"/>
                <a:cs typeface="Emblema One"/>
                <a:sym typeface="Emblema One"/>
              </a:rPr>
              <a:t>Użycie słownika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21" name="Shape 1021"/>
        <p:cNvGrpSpPr/>
        <p:nvPr/>
      </p:nvGrpSpPr>
      <p:grpSpPr>
        <a:xfrm>
          <a:off x="0" y="0"/>
          <a:ext cx="0" cy="0"/>
          <a:chOff x="0" y="0"/>
          <a:chExt cx="0" cy="0"/>
        </a:xfrm>
      </p:grpSpPr>
      <p:sp>
        <p:nvSpPr>
          <p:cNvPr id="1022" name="Google Shape;1022;p75"/>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75"/>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75"/>
          <p:cNvSpPr/>
          <p:nvPr/>
        </p:nvSpPr>
        <p:spPr>
          <a:xfrm>
            <a:off x="4428442" y="1764393"/>
            <a:ext cx="10190619" cy="6758214"/>
          </a:xfrm>
          <a:custGeom>
            <a:rect b="b" l="l" r="r" t="t"/>
            <a:pathLst>
              <a:path extrusionOk="0" h="6758214" w="10190619">
                <a:moveTo>
                  <a:pt x="0" y="0"/>
                </a:moveTo>
                <a:lnTo>
                  <a:pt x="10190619" y="0"/>
                </a:lnTo>
                <a:lnTo>
                  <a:pt x="10190619" y="6758214"/>
                </a:lnTo>
                <a:lnTo>
                  <a:pt x="0" y="6758214"/>
                </a:lnTo>
                <a:lnTo>
                  <a:pt x="0" y="0"/>
                </a:lnTo>
                <a:close/>
              </a:path>
            </a:pathLst>
          </a:custGeom>
          <a:blipFill rotWithShape="1">
            <a:blip r:embed="rId5">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75"/>
          <p:cNvSpPr txBox="1"/>
          <p:nvPr/>
        </p:nvSpPr>
        <p:spPr>
          <a:xfrm>
            <a:off x="0" y="714375"/>
            <a:ext cx="4217027" cy="552450"/>
          </a:xfrm>
          <a:prstGeom prst="rect">
            <a:avLst/>
          </a:prstGeom>
          <a:noFill/>
          <a:ln>
            <a:noFill/>
          </a:ln>
        </p:spPr>
        <p:txBody>
          <a:bodyPr anchorCtr="0" anchor="t" bIns="0" lIns="0" spcFirstLastPara="1" rIns="0" wrap="square" tIns="0">
            <a:spAutoFit/>
          </a:bodyPr>
          <a:lstStyle/>
          <a:p>
            <a:pPr indent="-323850" lvl="1" marL="647700" marR="0" rtl="0" algn="ctr">
              <a:lnSpc>
                <a:spcPct val="140000"/>
              </a:lnSpc>
              <a:spcBef>
                <a:spcPts val="0"/>
              </a:spcBef>
              <a:spcAft>
                <a:spcPts val="0"/>
              </a:spcAft>
              <a:buClr>
                <a:srgbClr val="FFFFFF"/>
              </a:buClr>
              <a:buSzPts val="3000"/>
              <a:buFont typeface="Arial"/>
              <a:buChar char="•"/>
            </a:pPr>
            <a:r>
              <a:rPr b="0" i="0" lang="en-US" sz="3000" u="none" cap="none" strike="noStrike">
                <a:solidFill>
                  <a:srgbClr val="FFFFFF"/>
                </a:solidFill>
                <a:latin typeface="Emblema One"/>
                <a:ea typeface="Emblema One"/>
                <a:cs typeface="Emblema One"/>
                <a:sym typeface="Emblema One"/>
              </a:rPr>
              <a:t>Użycie funkcji</a:t>
            </a:r>
            <a:endParaRPr/>
          </a:p>
        </p:txBody>
      </p:sp>
      <p:pic>
        <p:nvPicPr>
          <p:cNvPr id="1026" name="Google Shape;1026;p75"/>
          <p:cNvPicPr preferRelativeResize="0"/>
          <p:nvPr/>
        </p:nvPicPr>
        <p:blipFill rotWithShape="1">
          <a:blip r:embed="rId6">
            <a:alphaModFix/>
          </a:blip>
          <a:srcRect b="0" l="0" r="0" t="0"/>
          <a:stretch/>
        </p:blipFill>
        <p:spPr>
          <a:xfrm rot="-1016978">
            <a:off x="2512656" y="5414447"/>
            <a:ext cx="1908553" cy="333997"/>
          </a:xfrm>
          <a:prstGeom prst="rect">
            <a:avLst/>
          </a:prstGeom>
          <a:noFill/>
          <a:ln>
            <a:noFill/>
          </a:ln>
        </p:spPr>
      </p:pic>
      <p:sp>
        <p:nvSpPr>
          <p:cNvPr id="1027" name="Google Shape;1027;p75"/>
          <p:cNvSpPr txBox="1"/>
          <p:nvPr/>
        </p:nvSpPr>
        <p:spPr>
          <a:xfrm>
            <a:off x="176210" y="5971766"/>
            <a:ext cx="4252232" cy="2082165"/>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Emblema One"/>
                <a:ea typeface="Emblema One"/>
                <a:cs typeface="Emblema One"/>
                <a:sym typeface="Emblema One"/>
              </a:rPr>
              <a:t>przekazujemy do metody </a:t>
            </a:r>
            <a:r>
              <a:rPr lang="en-US" sz="2400">
                <a:solidFill>
                  <a:srgbClr val="38B6FF"/>
                </a:solidFill>
                <a:latin typeface="Emblema One"/>
                <a:ea typeface="Emblema One"/>
                <a:cs typeface="Emblema One"/>
                <a:sym typeface="Emblema One"/>
              </a:rPr>
              <a:t>groupby()</a:t>
            </a:r>
            <a:r>
              <a:rPr lang="en-US" sz="2400">
                <a:solidFill>
                  <a:srgbClr val="FFFFFF"/>
                </a:solidFill>
                <a:latin typeface="Emblema One"/>
                <a:ea typeface="Emblema One"/>
                <a:cs typeface="Emblema One"/>
                <a:sym typeface="Emblema One"/>
              </a:rPr>
              <a:t> funkcję, która ma wpływ na indeksy </a:t>
            </a:r>
            <a:r>
              <a:rPr lang="en-US" sz="2400">
                <a:solidFill>
                  <a:srgbClr val="38B6FF"/>
                </a:solidFill>
                <a:latin typeface="Emblema One"/>
                <a:ea typeface="Emblema One"/>
                <a:cs typeface="Emblema One"/>
                <a:sym typeface="Emblema One"/>
              </a:rPr>
              <a:t>DataFrame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221" name="Shape 221"/>
        <p:cNvGrpSpPr/>
        <p:nvPr/>
      </p:nvGrpSpPr>
      <p:grpSpPr>
        <a:xfrm>
          <a:off x="0" y="0"/>
          <a:ext cx="0" cy="0"/>
          <a:chOff x="0" y="0"/>
          <a:chExt cx="0" cy="0"/>
        </a:xfrm>
      </p:grpSpPr>
      <p:sp>
        <p:nvSpPr>
          <p:cNvPr id="222" name="Google Shape;222;p19"/>
          <p:cNvSpPr/>
          <p:nvPr/>
        </p:nvSpPr>
        <p:spPr>
          <a:xfrm>
            <a:off x="-2758421" y="-4071960"/>
            <a:ext cx="7995755" cy="7575978"/>
          </a:xfrm>
          <a:custGeom>
            <a:rect b="b" l="l" r="r" t="t"/>
            <a:pathLst>
              <a:path extrusionOk="0" h="7575978" w="7995755">
                <a:moveTo>
                  <a:pt x="0" y="0"/>
                </a:moveTo>
                <a:lnTo>
                  <a:pt x="7995755" y="0"/>
                </a:lnTo>
                <a:lnTo>
                  <a:pt x="7995755" y="7575978"/>
                </a:lnTo>
                <a:lnTo>
                  <a:pt x="0" y="757597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9"/>
          <p:cNvSpPr/>
          <p:nvPr/>
        </p:nvSpPr>
        <p:spPr>
          <a:xfrm rot="-5033790">
            <a:off x="-3142758" y="5113384"/>
            <a:ext cx="7336933" cy="6529870"/>
          </a:xfrm>
          <a:custGeom>
            <a:rect b="b" l="l" r="r" t="t"/>
            <a:pathLst>
              <a:path extrusionOk="0" h="6529870" w="7336933">
                <a:moveTo>
                  <a:pt x="0" y="0"/>
                </a:moveTo>
                <a:lnTo>
                  <a:pt x="7336932" y="0"/>
                </a:lnTo>
                <a:lnTo>
                  <a:pt x="7336932" y="6529871"/>
                </a:lnTo>
                <a:lnTo>
                  <a:pt x="0" y="6529871"/>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9"/>
          <p:cNvSpPr/>
          <p:nvPr/>
        </p:nvSpPr>
        <p:spPr>
          <a:xfrm rot="-447366">
            <a:off x="12955621" y="-91653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9"/>
          <p:cNvSpPr/>
          <p:nvPr/>
        </p:nvSpPr>
        <p:spPr>
          <a:xfrm rot="-447366">
            <a:off x="16027215" y="8341770"/>
            <a:ext cx="4068454" cy="3890459"/>
          </a:xfrm>
          <a:custGeom>
            <a:rect b="b" l="l" r="r" t="t"/>
            <a:pathLst>
              <a:path extrusionOk="0" h="3890459" w="4068454">
                <a:moveTo>
                  <a:pt x="0" y="0"/>
                </a:moveTo>
                <a:lnTo>
                  <a:pt x="4068454" y="0"/>
                </a:lnTo>
                <a:lnTo>
                  <a:pt x="4068454" y="3890460"/>
                </a:lnTo>
                <a:lnTo>
                  <a:pt x="0" y="389046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9"/>
          <p:cNvSpPr/>
          <p:nvPr/>
        </p:nvSpPr>
        <p:spPr>
          <a:xfrm>
            <a:off x="5647169" y="1017249"/>
            <a:ext cx="6966797" cy="7505524"/>
          </a:xfrm>
          <a:custGeom>
            <a:rect b="b" l="l" r="r" t="t"/>
            <a:pathLst>
              <a:path extrusionOk="0" h="7505524" w="6966797">
                <a:moveTo>
                  <a:pt x="0" y="0"/>
                </a:moveTo>
                <a:lnTo>
                  <a:pt x="6966797" y="0"/>
                </a:lnTo>
                <a:lnTo>
                  <a:pt x="6966797" y="7505524"/>
                </a:lnTo>
                <a:lnTo>
                  <a:pt x="0" y="7505524"/>
                </a:lnTo>
                <a:lnTo>
                  <a:pt x="0" y="0"/>
                </a:lnTo>
                <a:close/>
              </a:path>
            </a:pathLst>
          </a:custGeom>
          <a:blipFill rotWithShape="1">
            <a:blip r:embed="rId6">
              <a:alphaModFix amt="70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9"/>
          <p:cNvSpPr txBox="1"/>
          <p:nvPr/>
        </p:nvSpPr>
        <p:spPr>
          <a:xfrm>
            <a:off x="5341661" y="4264978"/>
            <a:ext cx="7604678" cy="15760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9200">
                <a:solidFill>
                  <a:srgbClr val="FFFFFF"/>
                </a:solidFill>
                <a:latin typeface="Emblema One"/>
                <a:ea typeface="Emblema One"/>
                <a:cs typeface="Emblema One"/>
                <a:sym typeface="Emblema One"/>
              </a:rPr>
              <a:t>NumPy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1" name="Shape 231"/>
        <p:cNvGrpSpPr/>
        <p:nvPr/>
      </p:nvGrpSpPr>
      <p:grpSpPr>
        <a:xfrm>
          <a:off x="0" y="0"/>
          <a:ext cx="0" cy="0"/>
          <a:chOff x="0" y="0"/>
          <a:chExt cx="0" cy="0"/>
        </a:xfrm>
      </p:grpSpPr>
      <p:sp>
        <p:nvSpPr>
          <p:cNvPr id="232" name="Google Shape;232;p20"/>
          <p:cNvSpPr/>
          <p:nvPr/>
        </p:nvSpPr>
        <p:spPr>
          <a:xfrm rot="4494633">
            <a:off x="-2022061" y="8242530"/>
            <a:ext cx="4315504" cy="4088940"/>
          </a:xfrm>
          <a:custGeom>
            <a:rect b="b" l="l" r="r" t="t"/>
            <a:pathLst>
              <a:path extrusionOk="0" h="4088940" w="4315504">
                <a:moveTo>
                  <a:pt x="0" y="0"/>
                </a:moveTo>
                <a:lnTo>
                  <a:pt x="4315504" y="0"/>
                </a:lnTo>
                <a:lnTo>
                  <a:pt x="4315504" y="4088940"/>
                </a:lnTo>
                <a:lnTo>
                  <a:pt x="0" y="408894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20"/>
          <p:cNvSpPr/>
          <p:nvPr/>
        </p:nvSpPr>
        <p:spPr>
          <a:xfrm rot="313119">
            <a:off x="15158388" y="-1579634"/>
            <a:ext cx="5214256" cy="4986132"/>
          </a:xfrm>
          <a:custGeom>
            <a:rect b="b" l="l" r="r" t="t"/>
            <a:pathLst>
              <a:path extrusionOk="0" h="4986132" w="5214256">
                <a:moveTo>
                  <a:pt x="0" y="0"/>
                </a:moveTo>
                <a:lnTo>
                  <a:pt x="5214256" y="0"/>
                </a:lnTo>
                <a:lnTo>
                  <a:pt x="5214256" y="4986132"/>
                </a:lnTo>
                <a:lnTo>
                  <a:pt x="0" y="498613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34" name="Google Shape;234;p20"/>
          <p:cNvCxnSpPr/>
          <p:nvPr/>
        </p:nvCxnSpPr>
        <p:spPr>
          <a:xfrm>
            <a:off x="476557" y="903907"/>
            <a:ext cx="10326859" cy="0"/>
          </a:xfrm>
          <a:prstGeom prst="straightConnector1">
            <a:avLst/>
          </a:prstGeom>
          <a:noFill/>
          <a:ln cap="flat" cmpd="sng" w="38100">
            <a:solidFill>
              <a:srgbClr val="FFFFFF"/>
            </a:solidFill>
            <a:prstDash val="solid"/>
            <a:round/>
            <a:headEnd len="sm" w="sm" type="none"/>
            <a:tailEnd len="sm" w="sm" type="none"/>
          </a:ln>
        </p:spPr>
      </p:cxnSp>
      <p:sp>
        <p:nvSpPr>
          <p:cNvPr id="235" name="Google Shape;235;p20"/>
          <p:cNvSpPr/>
          <p:nvPr/>
        </p:nvSpPr>
        <p:spPr>
          <a:xfrm>
            <a:off x="11067706" y="3066704"/>
            <a:ext cx="1290999" cy="1290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20"/>
          <p:cNvSpPr/>
          <p:nvPr/>
        </p:nvSpPr>
        <p:spPr>
          <a:xfrm>
            <a:off x="14796582" y="3066704"/>
            <a:ext cx="1290999" cy="1290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20"/>
          <p:cNvSpPr/>
          <p:nvPr/>
        </p:nvSpPr>
        <p:spPr>
          <a:xfrm>
            <a:off x="11067706" y="5503156"/>
            <a:ext cx="1290999" cy="1290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0"/>
          <p:cNvSpPr/>
          <p:nvPr/>
        </p:nvSpPr>
        <p:spPr>
          <a:xfrm>
            <a:off x="14796582" y="5503156"/>
            <a:ext cx="1290999" cy="129099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20"/>
          <p:cNvSpPr/>
          <p:nvPr/>
        </p:nvSpPr>
        <p:spPr>
          <a:xfrm>
            <a:off x="5587252" y="3961203"/>
            <a:ext cx="3292208" cy="2382736"/>
          </a:xfrm>
          <a:custGeom>
            <a:rect b="b" l="l" r="r" t="t"/>
            <a:pathLst>
              <a:path extrusionOk="0" h="2382736" w="3292208">
                <a:moveTo>
                  <a:pt x="0" y="0"/>
                </a:moveTo>
                <a:lnTo>
                  <a:pt x="3292208" y="0"/>
                </a:lnTo>
                <a:lnTo>
                  <a:pt x="3292208" y="2382736"/>
                </a:lnTo>
                <a:lnTo>
                  <a:pt x="0" y="238273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20"/>
          <p:cNvSpPr txBox="1"/>
          <p:nvPr/>
        </p:nvSpPr>
        <p:spPr>
          <a:xfrm>
            <a:off x="476522" y="162363"/>
            <a:ext cx="9011513" cy="639318"/>
          </a:xfrm>
          <a:prstGeom prst="rect">
            <a:avLst/>
          </a:prstGeom>
          <a:noFill/>
          <a:ln>
            <a:noFill/>
          </a:ln>
        </p:spPr>
        <p:txBody>
          <a:bodyPr anchorCtr="0" anchor="t" bIns="0" lIns="0" spcFirstLastPara="1" rIns="0" wrap="square" tIns="0">
            <a:spAutoFit/>
          </a:bodyPr>
          <a:lstStyle/>
          <a:p>
            <a:pPr indent="0" lvl="0" marL="0" marR="0" rtl="0" algn="l">
              <a:lnSpc>
                <a:spcPct val="117976"/>
              </a:lnSpc>
              <a:spcBef>
                <a:spcPts val="0"/>
              </a:spcBef>
              <a:spcAft>
                <a:spcPts val="0"/>
              </a:spcAft>
              <a:buNone/>
            </a:pPr>
            <a:r>
              <a:rPr lang="en-US" sz="4200">
                <a:solidFill>
                  <a:srgbClr val="FFFFFF"/>
                </a:solidFill>
                <a:latin typeface="Emblema One"/>
                <a:ea typeface="Emblema One"/>
                <a:cs typeface="Emblema One"/>
                <a:sym typeface="Emblema One"/>
              </a:rPr>
              <a:t>NumPy - wprowadzenie</a:t>
            </a:r>
            <a:endParaRPr/>
          </a:p>
        </p:txBody>
      </p:sp>
      <p:sp>
        <p:nvSpPr>
          <p:cNvPr id="241" name="Google Shape;241;p20"/>
          <p:cNvSpPr txBox="1"/>
          <p:nvPr/>
        </p:nvSpPr>
        <p:spPr>
          <a:xfrm>
            <a:off x="10213489" y="4537213"/>
            <a:ext cx="2999434" cy="737343"/>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2095">
                <a:solidFill>
                  <a:srgbClr val="FFFFFF"/>
                </a:solidFill>
                <a:latin typeface="Emblema One"/>
                <a:ea typeface="Emblema One"/>
                <a:cs typeface="Emblema One"/>
                <a:sym typeface="Emblema One"/>
              </a:rPr>
              <a:t>TRANSFORMATA FOURIERA</a:t>
            </a:r>
            <a:endParaRPr/>
          </a:p>
        </p:txBody>
      </p:sp>
      <p:sp>
        <p:nvSpPr>
          <p:cNvPr id="242" name="Google Shape;242;p20"/>
          <p:cNvSpPr txBox="1"/>
          <p:nvPr/>
        </p:nvSpPr>
        <p:spPr>
          <a:xfrm>
            <a:off x="13942364" y="4537213"/>
            <a:ext cx="2999434" cy="737343"/>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2095">
                <a:solidFill>
                  <a:srgbClr val="FFFFFF"/>
                </a:solidFill>
                <a:latin typeface="Emblema One"/>
                <a:ea typeface="Emblema One"/>
                <a:cs typeface="Emblema One"/>
                <a:sym typeface="Emblema One"/>
              </a:rPr>
              <a:t>GENERATOR LICZB LOSOWYCH</a:t>
            </a:r>
            <a:endParaRPr/>
          </a:p>
        </p:txBody>
      </p:sp>
      <p:sp>
        <p:nvSpPr>
          <p:cNvPr id="243" name="Google Shape;243;p20"/>
          <p:cNvSpPr txBox="1"/>
          <p:nvPr/>
        </p:nvSpPr>
        <p:spPr>
          <a:xfrm>
            <a:off x="10213489" y="7149685"/>
            <a:ext cx="2999434" cy="737343"/>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2095">
                <a:solidFill>
                  <a:srgbClr val="FFFFFF"/>
                </a:solidFill>
                <a:latin typeface="Emblema One"/>
                <a:ea typeface="Emblema One"/>
                <a:cs typeface="Emblema One"/>
                <a:sym typeface="Emblema One"/>
              </a:rPr>
              <a:t>OPERACJE ALGEBRY LINIOWEJ</a:t>
            </a:r>
            <a:endParaRPr/>
          </a:p>
        </p:txBody>
      </p:sp>
      <p:sp>
        <p:nvSpPr>
          <p:cNvPr id="244" name="Google Shape;244;p20"/>
          <p:cNvSpPr txBox="1"/>
          <p:nvPr/>
        </p:nvSpPr>
        <p:spPr>
          <a:xfrm>
            <a:off x="13942364" y="7149685"/>
            <a:ext cx="2999434" cy="1480293"/>
          </a:xfrm>
          <a:prstGeom prst="rect">
            <a:avLst/>
          </a:prstGeom>
          <a:noFill/>
          <a:ln>
            <a:noFill/>
          </a:ln>
        </p:spPr>
        <p:txBody>
          <a:bodyPr anchorCtr="0" anchor="t" bIns="0" lIns="0" spcFirstLastPara="1" rIns="0" wrap="square" tIns="0">
            <a:spAutoFit/>
          </a:bodyPr>
          <a:lstStyle/>
          <a:p>
            <a:pPr indent="0" lvl="0" marL="0" marR="0" rtl="0" algn="ctr">
              <a:lnSpc>
                <a:spcPct val="140047"/>
              </a:lnSpc>
              <a:spcBef>
                <a:spcPts val="0"/>
              </a:spcBef>
              <a:spcAft>
                <a:spcPts val="0"/>
              </a:spcAft>
              <a:buNone/>
            </a:pPr>
            <a:r>
              <a:rPr lang="en-US" sz="2095">
                <a:solidFill>
                  <a:srgbClr val="FFFFFF"/>
                </a:solidFill>
                <a:latin typeface="Emblema One"/>
                <a:ea typeface="Emblema One"/>
                <a:cs typeface="Emblema One"/>
                <a:sym typeface="Emblema One"/>
              </a:rPr>
              <a:t>FUNKCJE DO WYKONYWANIA OBLICZEŃ ELEMENT-WISE</a:t>
            </a:r>
            <a:endParaRPr/>
          </a:p>
        </p:txBody>
      </p:sp>
      <p:sp>
        <p:nvSpPr>
          <p:cNvPr id="245" name="Google Shape;245;p20"/>
          <p:cNvSpPr txBox="1"/>
          <p:nvPr/>
        </p:nvSpPr>
        <p:spPr>
          <a:xfrm>
            <a:off x="11419569" y="3444155"/>
            <a:ext cx="587274" cy="517048"/>
          </a:xfrm>
          <a:prstGeom prst="rect">
            <a:avLst/>
          </a:prstGeom>
          <a:noFill/>
          <a:ln>
            <a:noFill/>
          </a:ln>
        </p:spPr>
        <p:txBody>
          <a:bodyPr anchorCtr="0" anchor="t" bIns="0" lIns="0" spcFirstLastPara="1" rIns="0" wrap="square" tIns="0">
            <a:spAutoFit/>
          </a:bodyPr>
          <a:lstStyle/>
          <a:p>
            <a:pPr indent="0" lvl="0" marL="0" marR="0" rtl="0" algn="ctr">
              <a:lnSpc>
                <a:spcPct val="120055"/>
              </a:lnSpc>
              <a:spcBef>
                <a:spcPts val="0"/>
              </a:spcBef>
              <a:spcAft>
                <a:spcPts val="0"/>
              </a:spcAft>
              <a:buNone/>
            </a:pPr>
            <a:r>
              <a:rPr lang="en-US" sz="3266">
                <a:solidFill>
                  <a:srgbClr val="FFFFFF"/>
                </a:solidFill>
                <a:latin typeface="Roboto"/>
                <a:ea typeface="Roboto"/>
                <a:cs typeface="Roboto"/>
                <a:sym typeface="Roboto"/>
              </a:rPr>
              <a:t>1</a:t>
            </a:r>
            <a:endParaRPr/>
          </a:p>
        </p:txBody>
      </p:sp>
      <p:sp>
        <p:nvSpPr>
          <p:cNvPr id="246" name="Google Shape;246;p20"/>
          <p:cNvSpPr txBox="1"/>
          <p:nvPr/>
        </p:nvSpPr>
        <p:spPr>
          <a:xfrm>
            <a:off x="15148444" y="3444155"/>
            <a:ext cx="587274" cy="517048"/>
          </a:xfrm>
          <a:prstGeom prst="rect">
            <a:avLst/>
          </a:prstGeom>
          <a:noFill/>
          <a:ln>
            <a:noFill/>
          </a:ln>
        </p:spPr>
        <p:txBody>
          <a:bodyPr anchorCtr="0" anchor="t" bIns="0" lIns="0" spcFirstLastPara="1" rIns="0" wrap="square" tIns="0">
            <a:spAutoFit/>
          </a:bodyPr>
          <a:lstStyle/>
          <a:p>
            <a:pPr indent="0" lvl="0" marL="0" marR="0" rtl="0" algn="ctr">
              <a:lnSpc>
                <a:spcPct val="120055"/>
              </a:lnSpc>
              <a:spcBef>
                <a:spcPts val="0"/>
              </a:spcBef>
              <a:spcAft>
                <a:spcPts val="0"/>
              </a:spcAft>
              <a:buNone/>
            </a:pPr>
            <a:r>
              <a:rPr lang="en-US" sz="3266">
                <a:solidFill>
                  <a:srgbClr val="FFFFFF"/>
                </a:solidFill>
                <a:latin typeface="Roboto"/>
                <a:ea typeface="Roboto"/>
                <a:cs typeface="Roboto"/>
                <a:sym typeface="Roboto"/>
              </a:rPr>
              <a:t>2</a:t>
            </a:r>
            <a:endParaRPr/>
          </a:p>
        </p:txBody>
      </p:sp>
      <p:sp>
        <p:nvSpPr>
          <p:cNvPr id="247" name="Google Shape;247;p20"/>
          <p:cNvSpPr txBox="1"/>
          <p:nvPr/>
        </p:nvSpPr>
        <p:spPr>
          <a:xfrm>
            <a:off x="11420542" y="5874631"/>
            <a:ext cx="587274" cy="517048"/>
          </a:xfrm>
          <a:prstGeom prst="rect">
            <a:avLst/>
          </a:prstGeom>
          <a:noFill/>
          <a:ln>
            <a:noFill/>
          </a:ln>
        </p:spPr>
        <p:txBody>
          <a:bodyPr anchorCtr="0" anchor="t" bIns="0" lIns="0" spcFirstLastPara="1" rIns="0" wrap="square" tIns="0">
            <a:spAutoFit/>
          </a:bodyPr>
          <a:lstStyle/>
          <a:p>
            <a:pPr indent="0" lvl="0" marL="0" marR="0" rtl="0" algn="ctr">
              <a:lnSpc>
                <a:spcPct val="120055"/>
              </a:lnSpc>
              <a:spcBef>
                <a:spcPts val="0"/>
              </a:spcBef>
              <a:spcAft>
                <a:spcPts val="0"/>
              </a:spcAft>
              <a:buNone/>
            </a:pPr>
            <a:r>
              <a:rPr lang="en-US" sz="3266">
                <a:solidFill>
                  <a:srgbClr val="FFFFFF"/>
                </a:solidFill>
                <a:latin typeface="Roboto"/>
                <a:ea typeface="Roboto"/>
                <a:cs typeface="Roboto"/>
                <a:sym typeface="Roboto"/>
              </a:rPr>
              <a:t>3</a:t>
            </a:r>
            <a:endParaRPr/>
          </a:p>
        </p:txBody>
      </p:sp>
      <p:sp>
        <p:nvSpPr>
          <p:cNvPr id="248" name="Google Shape;248;p20"/>
          <p:cNvSpPr txBox="1"/>
          <p:nvPr/>
        </p:nvSpPr>
        <p:spPr>
          <a:xfrm>
            <a:off x="15148444" y="5880607"/>
            <a:ext cx="587274" cy="517048"/>
          </a:xfrm>
          <a:prstGeom prst="rect">
            <a:avLst/>
          </a:prstGeom>
          <a:noFill/>
          <a:ln>
            <a:noFill/>
          </a:ln>
        </p:spPr>
        <p:txBody>
          <a:bodyPr anchorCtr="0" anchor="t" bIns="0" lIns="0" spcFirstLastPara="1" rIns="0" wrap="square" tIns="0">
            <a:spAutoFit/>
          </a:bodyPr>
          <a:lstStyle/>
          <a:p>
            <a:pPr indent="0" lvl="0" marL="0" marR="0" rtl="0" algn="ctr">
              <a:lnSpc>
                <a:spcPct val="120055"/>
              </a:lnSpc>
              <a:spcBef>
                <a:spcPts val="0"/>
              </a:spcBef>
              <a:spcAft>
                <a:spcPts val="0"/>
              </a:spcAft>
              <a:buNone/>
            </a:pPr>
            <a:r>
              <a:rPr lang="en-US" sz="3266">
                <a:solidFill>
                  <a:srgbClr val="FFFFFF"/>
                </a:solidFill>
                <a:latin typeface="Roboto"/>
                <a:ea typeface="Roboto"/>
                <a:cs typeface="Roboto"/>
                <a:sym typeface="Roboto"/>
              </a:rPr>
              <a:t>4</a:t>
            </a:r>
            <a:endParaRPr/>
          </a:p>
        </p:txBody>
      </p:sp>
      <p:sp>
        <p:nvSpPr>
          <p:cNvPr id="249" name="Google Shape;249;p20"/>
          <p:cNvSpPr txBox="1"/>
          <p:nvPr/>
        </p:nvSpPr>
        <p:spPr>
          <a:xfrm>
            <a:off x="1028700" y="1128310"/>
            <a:ext cx="7723446" cy="233489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2199">
                <a:solidFill>
                  <a:srgbClr val="FFFFFF"/>
                </a:solidFill>
                <a:latin typeface="Emblema One"/>
                <a:ea typeface="Emblema One"/>
                <a:cs typeface="Emblema One"/>
                <a:sym typeface="Emblema One"/>
              </a:rPr>
              <a:t>NumPy jest to popularna biblioteka języka Python do wykonywania obliczeń matematycznych. Głównym atrybutem tego modułu jest możliwość wykonywania operacji na macierzach, jednak oferuje też dużo innych funkcjonalności.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253" name="Shape 253"/>
        <p:cNvGrpSpPr/>
        <p:nvPr/>
      </p:nvGrpSpPr>
      <p:grpSpPr>
        <a:xfrm>
          <a:off x="0" y="0"/>
          <a:ext cx="0" cy="0"/>
          <a:chOff x="0" y="0"/>
          <a:chExt cx="0" cy="0"/>
        </a:xfrm>
      </p:grpSpPr>
      <p:sp>
        <p:nvSpPr>
          <p:cNvPr id="254" name="Google Shape;254;p21"/>
          <p:cNvSpPr/>
          <p:nvPr/>
        </p:nvSpPr>
        <p:spPr>
          <a:xfrm rot="1298824">
            <a:off x="12708328" y="5201075"/>
            <a:ext cx="6575294" cy="7268784"/>
          </a:xfrm>
          <a:custGeom>
            <a:rect b="b" l="l" r="r" t="t"/>
            <a:pathLst>
              <a:path extrusionOk="0" h="7268784" w="6575294">
                <a:moveTo>
                  <a:pt x="0" y="0"/>
                </a:moveTo>
                <a:lnTo>
                  <a:pt x="6575294" y="0"/>
                </a:lnTo>
                <a:lnTo>
                  <a:pt x="6575294" y="7268784"/>
                </a:lnTo>
                <a:lnTo>
                  <a:pt x="0" y="7268784"/>
                </a:lnTo>
                <a:lnTo>
                  <a:pt x="0" y="0"/>
                </a:lnTo>
                <a:close/>
              </a:path>
            </a:pathLst>
          </a:custGeom>
          <a:blipFill rotWithShape="1">
            <a:blip r:embed="rId3">
              <a:alphaModFix/>
            </a:blip>
            <a:stretch>
              <a:fillRect b="-1173" l="0" r="-3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21"/>
          <p:cNvSpPr/>
          <p:nvPr/>
        </p:nvSpPr>
        <p:spPr>
          <a:xfrm rot="-2715964">
            <a:off x="-922250" y="9522832"/>
            <a:ext cx="1844500" cy="1747664"/>
          </a:xfrm>
          <a:custGeom>
            <a:rect b="b" l="l" r="r" t="t"/>
            <a:pathLst>
              <a:path extrusionOk="0" h="1747664" w="1844500">
                <a:moveTo>
                  <a:pt x="0" y="0"/>
                </a:moveTo>
                <a:lnTo>
                  <a:pt x="1844500" y="0"/>
                </a:lnTo>
                <a:lnTo>
                  <a:pt x="1844500" y="1747664"/>
                </a:lnTo>
                <a:lnTo>
                  <a:pt x="0" y="17476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21"/>
          <p:cNvSpPr/>
          <p:nvPr/>
        </p:nvSpPr>
        <p:spPr>
          <a:xfrm rot="-3378125">
            <a:off x="14168630" y="-2356126"/>
            <a:ext cx="4943405" cy="5723190"/>
          </a:xfrm>
          <a:custGeom>
            <a:rect b="b" l="l" r="r" t="t"/>
            <a:pathLst>
              <a:path extrusionOk="0" h="5723190" w="4943405">
                <a:moveTo>
                  <a:pt x="0" y="0"/>
                </a:moveTo>
                <a:lnTo>
                  <a:pt x="4943406" y="0"/>
                </a:lnTo>
                <a:lnTo>
                  <a:pt x="4943406" y="5723190"/>
                </a:lnTo>
                <a:lnTo>
                  <a:pt x="0" y="572319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57" name="Google Shape;257;p21"/>
          <p:cNvCxnSpPr/>
          <p:nvPr/>
        </p:nvCxnSpPr>
        <p:spPr>
          <a:xfrm>
            <a:off x="425181" y="990600"/>
            <a:ext cx="10278860" cy="19050"/>
          </a:xfrm>
          <a:prstGeom prst="straightConnector1">
            <a:avLst/>
          </a:prstGeom>
          <a:noFill/>
          <a:ln cap="flat" cmpd="sng" w="38100">
            <a:solidFill>
              <a:srgbClr val="FFFFFF"/>
            </a:solidFill>
            <a:prstDash val="solid"/>
            <a:round/>
            <a:headEnd len="sm" w="sm" type="none"/>
            <a:tailEnd len="sm" w="sm" type="none"/>
          </a:ln>
        </p:spPr>
      </p:cxnSp>
      <p:grpSp>
        <p:nvGrpSpPr>
          <p:cNvPr id="258" name="Google Shape;258;p21"/>
          <p:cNvGrpSpPr/>
          <p:nvPr/>
        </p:nvGrpSpPr>
        <p:grpSpPr>
          <a:xfrm>
            <a:off x="9006873" y="6107910"/>
            <a:ext cx="5022894" cy="779004"/>
            <a:chOff x="0" y="0"/>
            <a:chExt cx="6697192" cy="1038672"/>
          </a:xfrm>
        </p:grpSpPr>
        <p:sp>
          <p:nvSpPr>
            <p:cNvPr id="259" name="Google Shape;259;p21"/>
            <p:cNvSpPr/>
            <p:nvPr/>
          </p:nvSpPr>
          <p:spPr>
            <a:xfrm>
              <a:off x="0" y="0"/>
              <a:ext cx="394474" cy="589751"/>
            </a:xfrm>
            <a:custGeom>
              <a:rect b="b" l="l" r="r" t="t"/>
              <a:pathLst>
                <a:path extrusionOk="0" h="589751" w="394474">
                  <a:moveTo>
                    <a:pt x="0" y="0"/>
                  </a:moveTo>
                  <a:lnTo>
                    <a:pt x="394474" y="0"/>
                  </a:lnTo>
                  <a:lnTo>
                    <a:pt x="394474" y="589751"/>
                  </a:lnTo>
                  <a:lnTo>
                    <a:pt x="0" y="58975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21"/>
            <p:cNvSpPr txBox="1"/>
            <p:nvPr/>
          </p:nvSpPr>
          <p:spPr>
            <a:xfrm>
              <a:off x="549757" y="24154"/>
              <a:ext cx="6147435"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ndarray są stałej wielkości (atrybut </a:t>
              </a:r>
              <a:r>
                <a:rPr lang="en-US" sz="2199">
                  <a:solidFill>
                    <a:srgbClr val="38B6FF"/>
                  </a:solidFill>
                  <a:latin typeface="Emblema One"/>
                  <a:ea typeface="Emblema One"/>
                  <a:cs typeface="Emblema One"/>
                  <a:sym typeface="Emblema One"/>
                </a:rPr>
                <a:t>shape</a:t>
              </a:r>
              <a:r>
                <a:rPr lang="en-US" sz="2199">
                  <a:solidFill>
                    <a:srgbClr val="FFFFFF"/>
                  </a:solidFill>
                  <a:latin typeface="Emblema One"/>
                  <a:ea typeface="Emblema One"/>
                  <a:cs typeface="Emblema One"/>
                  <a:sym typeface="Emblema One"/>
                </a:rPr>
                <a:t>) </a:t>
              </a:r>
              <a:endParaRPr/>
            </a:p>
          </p:txBody>
        </p:sp>
      </p:grpSp>
      <p:grpSp>
        <p:nvGrpSpPr>
          <p:cNvPr id="261" name="Google Shape;261;p21"/>
          <p:cNvGrpSpPr/>
          <p:nvPr/>
        </p:nvGrpSpPr>
        <p:grpSpPr>
          <a:xfrm>
            <a:off x="9006873" y="6989300"/>
            <a:ext cx="7105527" cy="779004"/>
            <a:chOff x="0" y="0"/>
            <a:chExt cx="9474037" cy="1038672"/>
          </a:xfrm>
        </p:grpSpPr>
        <p:sp>
          <p:nvSpPr>
            <p:cNvPr id="262" name="Google Shape;262;p21"/>
            <p:cNvSpPr/>
            <p:nvPr/>
          </p:nvSpPr>
          <p:spPr>
            <a:xfrm>
              <a:off x="0" y="0"/>
              <a:ext cx="394474" cy="589751"/>
            </a:xfrm>
            <a:custGeom>
              <a:rect b="b" l="l" r="r" t="t"/>
              <a:pathLst>
                <a:path extrusionOk="0" h="589751" w="394474">
                  <a:moveTo>
                    <a:pt x="0" y="0"/>
                  </a:moveTo>
                  <a:lnTo>
                    <a:pt x="394474" y="0"/>
                  </a:lnTo>
                  <a:lnTo>
                    <a:pt x="394474" y="589751"/>
                  </a:lnTo>
                  <a:lnTo>
                    <a:pt x="0" y="58975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1"/>
            <p:cNvSpPr txBox="1"/>
            <p:nvPr/>
          </p:nvSpPr>
          <p:spPr>
            <a:xfrm>
              <a:off x="549757" y="24154"/>
              <a:ext cx="8924280" cy="10145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ndarray przechowują elementy tego samego typu (atrybut </a:t>
              </a:r>
              <a:r>
                <a:rPr lang="en-US" sz="2199">
                  <a:solidFill>
                    <a:srgbClr val="38B6FF"/>
                  </a:solidFill>
                  <a:latin typeface="Emblema One"/>
                  <a:ea typeface="Emblema One"/>
                  <a:cs typeface="Emblema One"/>
                  <a:sym typeface="Emblema One"/>
                </a:rPr>
                <a:t>dtype</a:t>
              </a:r>
              <a:r>
                <a:rPr lang="en-US" sz="2199">
                  <a:solidFill>
                    <a:srgbClr val="FFFFFF"/>
                  </a:solidFill>
                  <a:latin typeface="Emblema One"/>
                  <a:ea typeface="Emblema One"/>
                  <a:cs typeface="Emblema One"/>
                  <a:sym typeface="Emblema One"/>
                </a:rPr>
                <a:t>)</a:t>
              </a:r>
              <a:endParaRPr/>
            </a:p>
          </p:txBody>
        </p:sp>
      </p:grpSp>
      <p:grpSp>
        <p:nvGrpSpPr>
          <p:cNvPr id="264" name="Google Shape;264;p21"/>
          <p:cNvGrpSpPr/>
          <p:nvPr/>
        </p:nvGrpSpPr>
        <p:grpSpPr>
          <a:xfrm>
            <a:off x="9006873" y="7870691"/>
            <a:ext cx="7105527" cy="1169529"/>
            <a:chOff x="0" y="0"/>
            <a:chExt cx="9474037" cy="1559372"/>
          </a:xfrm>
        </p:grpSpPr>
        <p:sp>
          <p:nvSpPr>
            <p:cNvPr id="265" name="Google Shape;265;p21"/>
            <p:cNvSpPr/>
            <p:nvPr/>
          </p:nvSpPr>
          <p:spPr>
            <a:xfrm>
              <a:off x="0" y="0"/>
              <a:ext cx="394474" cy="589751"/>
            </a:xfrm>
            <a:custGeom>
              <a:rect b="b" l="l" r="r" t="t"/>
              <a:pathLst>
                <a:path extrusionOk="0" h="589751" w="394474">
                  <a:moveTo>
                    <a:pt x="0" y="0"/>
                  </a:moveTo>
                  <a:lnTo>
                    <a:pt x="394474" y="0"/>
                  </a:lnTo>
                  <a:lnTo>
                    <a:pt x="394474" y="589751"/>
                  </a:lnTo>
                  <a:lnTo>
                    <a:pt x="0" y="589751"/>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1"/>
            <p:cNvSpPr txBox="1"/>
            <p:nvPr/>
          </p:nvSpPr>
          <p:spPr>
            <a:xfrm>
              <a:off x="549757" y="24154"/>
              <a:ext cx="8924280" cy="1535218"/>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FFFFFF"/>
                  </a:solidFill>
                  <a:latin typeface="Emblema One"/>
                  <a:ea typeface="Emblema One"/>
                  <a:cs typeface="Emblema One"/>
                  <a:sym typeface="Emblema One"/>
                </a:rPr>
                <a:t>wykorzystywane algorytmy pozwalają na szybkie operacje i efektywne wykorzystanie pamięci</a:t>
              </a:r>
              <a:endParaRPr/>
            </a:p>
          </p:txBody>
        </p:sp>
      </p:grpSp>
      <p:sp>
        <p:nvSpPr>
          <p:cNvPr id="267" name="Google Shape;267;p21"/>
          <p:cNvSpPr/>
          <p:nvPr/>
        </p:nvSpPr>
        <p:spPr>
          <a:xfrm>
            <a:off x="1596448" y="3620770"/>
            <a:ext cx="5189049" cy="6419785"/>
          </a:xfrm>
          <a:custGeom>
            <a:rect b="b" l="l" r="r" t="t"/>
            <a:pathLst>
              <a:path extrusionOk="0" h="6419785" w="5189049">
                <a:moveTo>
                  <a:pt x="0" y="0"/>
                </a:moveTo>
                <a:lnTo>
                  <a:pt x="5189049" y="0"/>
                </a:lnTo>
                <a:lnTo>
                  <a:pt x="5189049" y="6419785"/>
                </a:lnTo>
                <a:lnTo>
                  <a:pt x="0" y="6419785"/>
                </a:lnTo>
                <a:lnTo>
                  <a:pt x="0" y="0"/>
                </a:lnTo>
                <a:close/>
              </a:path>
            </a:pathLst>
          </a:custGeom>
          <a:blipFill rotWithShape="1">
            <a:blip r:embed="rId7">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21"/>
          <p:cNvSpPr/>
          <p:nvPr/>
        </p:nvSpPr>
        <p:spPr>
          <a:xfrm>
            <a:off x="9749389" y="2074563"/>
            <a:ext cx="7785730" cy="2968416"/>
          </a:xfrm>
          <a:custGeom>
            <a:rect b="b" l="l" r="r" t="t"/>
            <a:pathLst>
              <a:path extrusionOk="0" h="2968416" w="7785730">
                <a:moveTo>
                  <a:pt x="0" y="0"/>
                </a:moveTo>
                <a:lnTo>
                  <a:pt x="7785729" y="0"/>
                </a:lnTo>
                <a:lnTo>
                  <a:pt x="7785729" y="2968416"/>
                </a:lnTo>
                <a:lnTo>
                  <a:pt x="0" y="2968416"/>
                </a:lnTo>
                <a:lnTo>
                  <a:pt x="0" y="0"/>
                </a:lnTo>
                <a:close/>
              </a:path>
            </a:pathLst>
          </a:custGeom>
          <a:blipFill rotWithShape="1">
            <a:blip r:embed="rId8">
              <a:alphaModFix/>
            </a:blip>
            <a:stretch>
              <a:fillRect b="0" l="0" r="0" t="0"/>
            </a:stretch>
          </a:blipFill>
          <a:ln cap="sq" cmpd="sng" w="381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21"/>
          <p:cNvSpPr txBox="1"/>
          <p:nvPr/>
        </p:nvSpPr>
        <p:spPr>
          <a:xfrm>
            <a:off x="425152" y="101600"/>
            <a:ext cx="8386800" cy="64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4200">
                <a:solidFill>
                  <a:srgbClr val="FFFFFF"/>
                </a:solidFill>
                <a:latin typeface="Emblema One"/>
                <a:ea typeface="Emblema One"/>
                <a:cs typeface="Emblema One"/>
                <a:sym typeface="Emblema One"/>
              </a:rPr>
              <a:t>NumPy - ndarray</a:t>
            </a:r>
            <a:endParaRPr/>
          </a:p>
        </p:txBody>
      </p:sp>
      <p:sp>
        <p:nvSpPr>
          <p:cNvPr id="270" name="Google Shape;270;p21"/>
          <p:cNvSpPr txBox="1"/>
          <p:nvPr/>
        </p:nvSpPr>
        <p:spPr>
          <a:xfrm>
            <a:off x="425150" y="1252150"/>
            <a:ext cx="9462300" cy="24618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1999">
                <a:solidFill>
                  <a:srgbClr val="FFFFFF"/>
                </a:solidFill>
                <a:latin typeface="Emblema One"/>
                <a:ea typeface="Emblema One"/>
                <a:cs typeface="Emblema One"/>
                <a:sym typeface="Emblema One"/>
              </a:rPr>
              <a:t>Ndarray (N-dimensional array) jest podstawowym elementem biblioteki NumPy. Jest to kontener który umożliwia przechowywanie dużej ilości informacji w </a:t>
            </a:r>
            <a:r>
              <a:rPr lang="en-US" sz="1999">
                <a:solidFill>
                  <a:srgbClr val="FFFFFF"/>
                </a:solidFill>
                <a:latin typeface="Emblema One"/>
                <a:ea typeface="Emblema One"/>
                <a:cs typeface="Emblema One"/>
                <a:sym typeface="Emblema One"/>
              </a:rPr>
              <a:t>Pythonie</a:t>
            </a:r>
            <a:r>
              <a:rPr lang="en-US" sz="1999">
                <a:solidFill>
                  <a:srgbClr val="FFFFFF"/>
                </a:solidFill>
                <a:latin typeface="Emblema One"/>
                <a:ea typeface="Emblema One"/>
                <a:cs typeface="Emblema One"/>
                <a:sym typeface="Emblema One"/>
              </a:rPr>
              <a:t>. Pozwalają one dokonywać operacji na całych blokach danych, tak samo jak dokonywane jest to dla pojedynczych liczb.</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